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9" r:id="rId3"/>
    <p:sldId id="260" r:id="rId4"/>
    <p:sldId id="293" r:id="rId5"/>
    <p:sldId id="279" r:id="rId6"/>
    <p:sldId id="280" r:id="rId7"/>
    <p:sldId id="281" r:id="rId8"/>
    <p:sldId id="257" r:id="rId9"/>
    <p:sldId id="282" r:id="rId10"/>
    <p:sldId id="284" r:id="rId11"/>
    <p:sldId id="263" r:id="rId12"/>
    <p:sldId id="285" r:id="rId13"/>
    <p:sldId id="264" r:id="rId14"/>
    <p:sldId id="265" r:id="rId15"/>
    <p:sldId id="286" r:id="rId16"/>
    <p:sldId id="269" r:id="rId17"/>
    <p:sldId id="268" r:id="rId18"/>
    <p:sldId id="290" r:id="rId19"/>
    <p:sldId id="287" r:id="rId20"/>
    <p:sldId id="288" r:id="rId21"/>
    <p:sldId id="289" r:id="rId22"/>
    <p:sldId id="291" r:id="rId23"/>
    <p:sldId id="292" r:id="rId24"/>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6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Keskmine laad 2 – rõh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77" d="100"/>
          <a:sy n="77" d="100"/>
        </p:scale>
        <p:origin x="488" y="56"/>
      </p:cViewPr>
      <p:guideLst>
        <p:guide orient="horz" pos="2137"/>
        <p:guide pos="3863"/>
      </p:guideLst>
    </p:cSldViewPr>
  </p:slid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t-EE"/>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t-EE"/>
              <a:t>FIT</a:t>
            </a:r>
            <a:r>
              <a:rPr lang="et-EE" baseline="0"/>
              <a:t> laekumine 2007 - 2020</a:t>
            </a:r>
            <a:endParaRPr lang="et-EE"/>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t-EE"/>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spPr>
            <a:solidFill>
              <a:schemeClr val="accent2"/>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t-E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Leht1!$A$4:$A$17</c:f>
              <c:strCache>
                <c:ptCount val="14"/>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strCache>
            </c:strRef>
          </c:cat>
          <c:val>
            <c:numRef>
              <c:f>Leht1!$B$4:$B$17</c:f>
              <c:numCache>
                <c:formatCode>#,##0</c:formatCode>
                <c:ptCount val="14"/>
                <c:pt idx="0">
                  <c:v>5576692</c:v>
                </c:pt>
                <c:pt idx="1">
                  <c:v>6414378</c:v>
                </c:pt>
                <c:pt idx="2">
                  <c:v>5354353</c:v>
                </c:pt>
                <c:pt idx="3">
                  <c:v>4778568</c:v>
                </c:pt>
                <c:pt idx="4">
                  <c:v>5027950</c:v>
                </c:pt>
                <c:pt idx="5">
                  <c:v>5281317</c:v>
                </c:pt>
                <c:pt idx="6">
                  <c:v>5721487</c:v>
                </c:pt>
                <c:pt idx="7">
                  <c:v>6083516</c:v>
                </c:pt>
                <c:pt idx="8">
                  <c:v>6450589</c:v>
                </c:pt>
                <c:pt idx="9">
                  <c:v>6757227</c:v>
                </c:pt>
                <c:pt idx="10">
                  <c:v>7114646</c:v>
                </c:pt>
                <c:pt idx="11">
                  <c:v>7881160</c:v>
                </c:pt>
                <c:pt idx="12">
                  <c:v>8415200</c:v>
                </c:pt>
                <c:pt idx="13">
                  <c:v>9100000</c:v>
                </c:pt>
              </c:numCache>
            </c:numRef>
          </c:val>
        </c:ser>
        <c:dLbls>
          <c:showLegendKey val="0"/>
          <c:showVal val="1"/>
          <c:showCatName val="0"/>
          <c:showSerName val="0"/>
          <c:showPercent val="0"/>
          <c:showBubbleSize val="0"/>
        </c:dLbls>
        <c:gapWidth val="150"/>
        <c:shape val="box"/>
        <c:axId val="364371168"/>
        <c:axId val="364373520"/>
        <c:axId val="0"/>
      </c:bar3DChart>
      <c:catAx>
        <c:axId val="364371168"/>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t-EE"/>
          </a:p>
        </c:txPr>
        <c:crossAx val="364373520"/>
        <c:crosses val="autoZero"/>
        <c:auto val="1"/>
        <c:lblAlgn val="ctr"/>
        <c:lblOffset val="100"/>
        <c:noMultiLvlLbl val="0"/>
      </c:catAx>
      <c:valAx>
        <c:axId val="36437352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t-EE"/>
          </a:p>
        </c:txPr>
        <c:crossAx val="36437116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t-EE"/>
    </a:p>
  </c:txPr>
  <c:externalData r:id="rId3">
    <c:autoUpdate val="0"/>
  </c:externalData>
</c:chartSpace>
</file>

<file path=ppt/charts/colors1.xml><?xml version="1.0" encoding="utf-8"?>
<cs:colorStyle xmlns:cs="http://schemas.microsoft.com/office/drawing/2012/chartStyle" xmlns:a="http://schemas.openxmlformats.org/drawingml/2006/main" meth="withinLinear" id="15">
  <a:schemeClr val="accent2"/>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itelslaid">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t-EE" smtClean="0"/>
              <a:t>Muutke pealkirja laadi</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smtClean="0"/>
              <a:t>Klõpsake laadi muutmiseks</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12/9/2019</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ldiallkirjaga panoraampilt">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t-EE" smtClean="0"/>
              <a:t>Muutke pealkirja laadi</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t-EE" smtClean="0"/>
              <a:t>Pildi lisamiseks klõpsake ikooni</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smtClean="0"/>
              <a:t>Muutke teksti laade</a:t>
            </a:r>
          </a:p>
        </p:txBody>
      </p:sp>
      <p:sp>
        <p:nvSpPr>
          <p:cNvPr id="5" name="Date Placeholder 4"/>
          <p:cNvSpPr>
            <a:spLocks noGrp="1"/>
          </p:cNvSpPr>
          <p:nvPr>
            <p:ph type="dt" sz="half" idx="10"/>
          </p:nvPr>
        </p:nvSpPr>
        <p:spPr/>
        <p:txBody>
          <a:bodyPr/>
          <a:lstStyle/>
          <a:p>
            <a:fld id="{48A87A34-81AB-432B-8DAE-1953F412C126}" type="datetimeFigureOut">
              <a:rPr lang="en-US" dirty="0"/>
              <a:t>12/9/2019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ealkiri ja pildiallkiri">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t-EE" smtClean="0"/>
              <a:t>Muutke pealkirja laadi</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smtClean="0"/>
              <a:t>Muutke teksti laade</a:t>
            </a:r>
          </a:p>
        </p:txBody>
      </p:sp>
      <p:sp>
        <p:nvSpPr>
          <p:cNvPr id="5" name="Date Placeholder 4"/>
          <p:cNvSpPr>
            <a:spLocks noGrp="1"/>
          </p:cNvSpPr>
          <p:nvPr>
            <p:ph type="dt" sz="half" idx="10"/>
          </p:nvPr>
        </p:nvSpPr>
        <p:spPr/>
        <p:txBody>
          <a:bodyPr/>
          <a:lstStyle/>
          <a:p>
            <a:fld id="{48A87A34-81AB-432B-8DAE-1953F412C126}" type="datetimeFigureOut">
              <a:rPr lang="en-US" dirty="0"/>
              <a:t>12/9/2019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ldiallkirjaga tsitaat">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t-EE" smtClean="0"/>
              <a:t>Muutke pealkirja laadi</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smtClean="0"/>
              <a:t>Muutke teksti laade</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smtClean="0"/>
              <a:t>Muutke teksti laade</a:t>
            </a:r>
          </a:p>
        </p:txBody>
      </p:sp>
      <p:sp>
        <p:nvSpPr>
          <p:cNvPr id="5" name="Date Placeholder 4"/>
          <p:cNvSpPr>
            <a:spLocks noGrp="1"/>
          </p:cNvSpPr>
          <p:nvPr>
            <p:ph type="dt" sz="half" idx="10"/>
          </p:nvPr>
        </p:nvSpPr>
        <p:spPr/>
        <p:txBody>
          <a:bodyPr/>
          <a:lstStyle/>
          <a:p>
            <a:fld id="{48A87A34-81AB-432B-8DAE-1953F412C126}" type="datetimeFigureOut">
              <a:rPr lang="en-US" dirty="0"/>
              <a:t>12/9/2019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Visiitkaart">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t-EE" smtClean="0"/>
              <a:t>Muutke pealkirja laadi</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smtClean="0"/>
              <a:t>Muutke teksti laade</a:t>
            </a:r>
          </a:p>
        </p:txBody>
      </p:sp>
      <p:sp>
        <p:nvSpPr>
          <p:cNvPr id="5" name="Date Placeholder 4"/>
          <p:cNvSpPr>
            <a:spLocks noGrp="1"/>
          </p:cNvSpPr>
          <p:nvPr>
            <p:ph type="dt" sz="half" idx="10"/>
          </p:nvPr>
        </p:nvSpPr>
        <p:spPr/>
        <p:txBody>
          <a:bodyPr/>
          <a:lstStyle/>
          <a:p>
            <a:fld id="{48A87A34-81AB-432B-8DAE-1953F412C126}" type="datetimeFigureOut">
              <a:rPr lang="en-US" dirty="0"/>
              <a:t>12/9/2019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veergu">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t-EE" smtClean="0"/>
              <a:t>Muutke pealkirja laadi</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smtClean="0"/>
              <a:t>Muutke teksti laade</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t-EE" smtClean="0"/>
              <a:t>Muutke teksti laade</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smtClean="0"/>
              <a:t>Muutke teksti laade</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t-EE" smtClean="0"/>
              <a:t>Muutke teksti laade</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smtClean="0"/>
              <a:t>Muutke teksti laade</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t-EE" smtClean="0"/>
              <a:t>Muutke teksti laade</a:t>
            </a:r>
          </a:p>
        </p:txBody>
      </p:sp>
      <p:sp>
        <p:nvSpPr>
          <p:cNvPr id="3" name="Date Placeholder 2"/>
          <p:cNvSpPr>
            <a:spLocks noGrp="1"/>
          </p:cNvSpPr>
          <p:nvPr>
            <p:ph type="dt" sz="half" idx="10"/>
          </p:nvPr>
        </p:nvSpPr>
        <p:spPr/>
        <p:txBody>
          <a:bodyPr/>
          <a:lstStyle/>
          <a:p>
            <a:fld id="{48A87A34-81AB-432B-8DAE-1953F412C126}" type="datetimeFigureOut">
              <a:rPr lang="en-US" dirty="0"/>
              <a:t>12/9/2019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ldiveergu">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t-EE" smtClean="0"/>
              <a:t>Muutke pealkirja laadi</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smtClean="0"/>
              <a:t>Muutke teksti laade</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t-EE" smtClean="0"/>
              <a:t>Pildi lisamiseks klõpsake ikooni</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t-EE" smtClean="0"/>
              <a:t>Muutke teksti laade</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smtClean="0"/>
              <a:t>Muutke teksti laade</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t-EE" smtClean="0"/>
              <a:t>Pildi lisamiseks klõpsake ikooni</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t-EE" smtClean="0"/>
              <a:t>Muutke teksti laade</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smtClean="0"/>
              <a:t>Muutke teksti laade</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t-EE" smtClean="0"/>
              <a:t>Pildi lisamiseks klõpsake ikooni</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t-EE" smtClean="0"/>
              <a:t>Muutke teksti laade</a:t>
            </a:r>
          </a:p>
        </p:txBody>
      </p:sp>
      <p:sp>
        <p:nvSpPr>
          <p:cNvPr id="3" name="Date Placeholder 2"/>
          <p:cNvSpPr>
            <a:spLocks noGrp="1"/>
          </p:cNvSpPr>
          <p:nvPr>
            <p:ph type="dt" sz="half" idx="10"/>
          </p:nvPr>
        </p:nvSpPr>
        <p:spPr/>
        <p:txBody>
          <a:bodyPr/>
          <a:lstStyle/>
          <a:p>
            <a:fld id="{48A87A34-81AB-432B-8DAE-1953F412C126}" type="datetimeFigureOut">
              <a:rPr lang="en-US" dirty="0"/>
              <a:t>12/9/2019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itel ja vertikaal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Muutke pealkirja laadi</a:t>
            </a:r>
            <a:endParaRPr lang="en-US" dirty="0"/>
          </a:p>
        </p:txBody>
      </p:sp>
      <p:sp>
        <p:nvSpPr>
          <p:cNvPr id="3" name="Vertical Text Placeholder 2"/>
          <p:cNvSpPr>
            <a:spLocks noGrp="1"/>
          </p:cNvSpPr>
          <p:nvPr>
            <p:ph type="body" orient="vert" idx="1"/>
          </p:nvPr>
        </p:nvSpPr>
        <p:spPr/>
        <p:txBody>
          <a:bodyPr vert="eaVert" anchor="t"/>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kaaltiitel ja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t-EE" smtClean="0"/>
              <a:t>Muutke pealkirja laadi</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ealkiri ja sis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Muutke pealkirja laadi</a:t>
            </a:r>
            <a:endParaRPr lang="en-US" dirty="0"/>
          </a:p>
        </p:txBody>
      </p:sp>
      <p:sp>
        <p:nvSpPr>
          <p:cNvPr id="3" name="Content Placeholder 2"/>
          <p:cNvSpPr>
            <a:spLocks noGrp="1"/>
          </p:cNvSpPr>
          <p:nvPr>
            <p:ph idx="1"/>
          </p:nvPr>
        </p:nvSpPr>
        <p:spPr/>
        <p:txBody>
          <a:body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Jaotise päis">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t-EE" smtClean="0"/>
              <a:t>Muutke pealkirja laadi</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t-EE" smtClean="0"/>
              <a:t>Muutke teksti laade</a:t>
            </a:r>
          </a:p>
        </p:txBody>
      </p:sp>
      <p:sp>
        <p:nvSpPr>
          <p:cNvPr id="4" name="Date Placeholder 3"/>
          <p:cNvSpPr>
            <a:spLocks noGrp="1"/>
          </p:cNvSpPr>
          <p:nvPr>
            <p:ph type="dt" sz="half" idx="10"/>
          </p:nvPr>
        </p:nvSpPr>
        <p:spPr/>
        <p:txBody>
          <a:bodyPr/>
          <a:lstStyle/>
          <a:p>
            <a:fld id="{48A87A34-81AB-432B-8DAE-1953F412C126}" type="datetimeFigureOut">
              <a:rPr lang="en-US" dirty="0"/>
              <a:t>12/9/2019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 sis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Muutke pealkirja laadi</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õrdlus">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t-EE" smtClean="0"/>
              <a:t>Muutke pealkirja laadi</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smtClean="0"/>
              <a:t>Muutke teksti laade</a:t>
            </a:r>
          </a:p>
        </p:txBody>
      </p:sp>
      <p:sp>
        <p:nvSpPr>
          <p:cNvPr id="4" name="Content Placeholder 3"/>
          <p:cNvSpPr>
            <a:spLocks noGrp="1"/>
          </p:cNvSpPr>
          <p:nvPr>
            <p:ph sz="half" idx="2"/>
          </p:nvPr>
        </p:nvSpPr>
        <p:spPr>
          <a:xfrm>
            <a:off x="1141410" y="3073397"/>
            <a:ext cx="4878391" cy="2717801"/>
          </a:xfrm>
        </p:spPr>
        <p:txBody>
          <a:body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smtClean="0"/>
              <a:t>Muutke teksti laade</a:t>
            </a:r>
          </a:p>
        </p:txBody>
      </p:sp>
      <p:sp>
        <p:nvSpPr>
          <p:cNvPr id="6" name="Content Placeholder 5"/>
          <p:cNvSpPr>
            <a:spLocks noGrp="1"/>
          </p:cNvSpPr>
          <p:nvPr>
            <p:ph sz="quarter" idx="4"/>
          </p:nvPr>
        </p:nvSpPr>
        <p:spPr>
          <a:xfrm>
            <a:off x="6172200" y="3073397"/>
            <a:ext cx="4875210" cy="2717801"/>
          </a:xfrm>
        </p:spPr>
        <p:txBody>
          <a:body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inult pealkir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Muutke pealkirja laadi</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ühi">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12/9/2019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Pealdisega sisu">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t-EE" smtClean="0"/>
              <a:t>Muutke pealkirja laadi</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smtClean="0"/>
              <a:t>Muutke teksti laade</a:t>
            </a:r>
          </a:p>
        </p:txBody>
      </p:sp>
      <p:sp>
        <p:nvSpPr>
          <p:cNvPr id="5" name="Date Placeholder 4"/>
          <p:cNvSpPr>
            <a:spLocks noGrp="1"/>
          </p:cNvSpPr>
          <p:nvPr>
            <p:ph type="dt" sz="half" idx="10"/>
          </p:nvPr>
        </p:nvSpPr>
        <p:spPr/>
        <p:txBody>
          <a:bodyPr/>
          <a:lstStyle/>
          <a:p>
            <a:fld id="{48A87A34-81AB-432B-8DAE-1953F412C126}" type="datetimeFigureOut">
              <a:rPr lang="en-US" dirty="0"/>
              <a:t>12/9/2019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ldiallkirjaga pilt">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t-EE" smtClean="0"/>
              <a:t>Muutke pealkirja laadi</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t-EE" smtClean="0"/>
              <a:t>Pildi lisamiseks klõpsake ikooni</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smtClean="0"/>
              <a:t>Muutke teksti laade</a:t>
            </a:r>
          </a:p>
        </p:txBody>
      </p:sp>
      <p:sp>
        <p:nvSpPr>
          <p:cNvPr id="5" name="Date Placeholder 4"/>
          <p:cNvSpPr>
            <a:spLocks noGrp="1"/>
          </p:cNvSpPr>
          <p:nvPr>
            <p:ph type="dt" sz="half" idx="10"/>
          </p:nvPr>
        </p:nvSpPr>
        <p:spPr/>
        <p:txBody>
          <a:bodyPr/>
          <a:lstStyle/>
          <a:p>
            <a:fld id="{48A87A34-81AB-432B-8DAE-1953F412C126}" type="datetimeFigureOut">
              <a:rPr lang="en-US" dirty="0"/>
              <a:t>12/9/2019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12/9/2019</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effectLst>
            <a:outerShdw blurRad="177800" dist="38100" dir="2700000" algn="tl">
              <a:srgbClr val="000000">
                <a:alpha val="24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effectLst>
            <a:outerShdw blurRad="152400" dist="38100" dir="2700000" algn="tl">
              <a:srgbClr val="000000">
                <a:alpha val="36000"/>
              </a:srgbClr>
            </a:outerShdw>
          </a:effectLst>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effectLst>
            <a:outerShdw blurRad="152400" dist="38100" dir="2700000" algn="tl">
              <a:srgbClr val="000000">
                <a:alpha val="36000"/>
              </a:srgbClr>
            </a:outerShdw>
          </a:effectLst>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effectLst>
            <a:outerShdw blurRad="152400" dist="38100" dir="2700000" algn="tl">
              <a:srgbClr val="000000">
                <a:alpha val="36000"/>
              </a:srgbClr>
            </a:outerShdw>
          </a:effectLst>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effectLst>
            <a:outerShdw blurRad="152400" dist="38100" dir="2700000" algn="tl">
              <a:srgbClr val="000000">
                <a:alpha val="36000"/>
              </a:srgbClr>
            </a:outerShdw>
          </a:effectLst>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effectLst>
            <a:outerShdw blurRad="152400" dist="38100" dir="2700000" algn="tl">
              <a:srgbClr val="000000">
                <a:alpha val="36000"/>
              </a:srgbClr>
            </a:outerShdw>
          </a:effectLst>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ctrTitle"/>
          </p:nvPr>
        </p:nvSpPr>
        <p:spPr/>
        <p:txBody>
          <a:bodyPr>
            <a:normAutofit/>
          </a:bodyPr>
          <a:lstStyle/>
          <a:p>
            <a:pPr algn="ctr"/>
            <a:r>
              <a:rPr lang="et-EE" sz="6000" dirty="0" smtClean="0"/>
              <a:t>EELARVE 2020 EELNÕU</a:t>
            </a:r>
            <a:endParaRPr lang="et-EE" sz="6000" dirty="0"/>
          </a:p>
        </p:txBody>
      </p:sp>
      <p:sp>
        <p:nvSpPr>
          <p:cNvPr id="3" name="Alapealkiri 2"/>
          <p:cNvSpPr>
            <a:spLocks noGrp="1"/>
          </p:cNvSpPr>
          <p:nvPr>
            <p:ph type="subTitle" idx="1"/>
          </p:nvPr>
        </p:nvSpPr>
        <p:spPr>
          <a:xfrm>
            <a:off x="1876424" y="4765182"/>
            <a:ext cx="8791575" cy="492617"/>
          </a:xfrm>
        </p:spPr>
        <p:txBody>
          <a:bodyPr/>
          <a:lstStyle/>
          <a:p>
            <a:pPr algn="ctr"/>
            <a:r>
              <a:rPr lang="et-EE" dirty="0" smtClean="0"/>
              <a:t>DETSEMBER 2019</a:t>
            </a:r>
            <a:endParaRPr lang="et-EE" dirty="0"/>
          </a:p>
        </p:txBody>
      </p:sp>
    </p:spTree>
    <p:extLst>
      <p:ext uri="{BB962C8B-B14F-4D97-AF65-F5344CB8AC3E}">
        <p14:creationId xmlns:p14="http://schemas.microsoft.com/office/powerpoint/2010/main" val="21201931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1141413" y="618518"/>
            <a:ext cx="9905998" cy="926947"/>
          </a:xfrm>
        </p:spPr>
        <p:txBody>
          <a:bodyPr/>
          <a:lstStyle/>
          <a:p>
            <a:pPr algn="ctr"/>
            <a:r>
              <a:rPr lang="et-EE" dirty="0" smtClean="0"/>
              <a:t>Kajastub, ei kajastu</a:t>
            </a:r>
            <a:endParaRPr lang="et-EE" dirty="0"/>
          </a:p>
        </p:txBody>
      </p:sp>
      <p:sp>
        <p:nvSpPr>
          <p:cNvPr id="3" name="Sisu kohatäide 2"/>
          <p:cNvSpPr>
            <a:spLocks noGrp="1"/>
          </p:cNvSpPr>
          <p:nvPr>
            <p:ph idx="1"/>
          </p:nvPr>
        </p:nvSpPr>
        <p:spPr>
          <a:xfrm>
            <a:off x="1141412" y="1545464"/>
            <a:ext cx="9905999" cy="5083935"/>
          </a:xfrm>
        </p:spPr>
        <p:txBody>
          <a:bodyPr>
            <a:normAutofit/>
          </a:bodyPr>
          <a:lstStyle/>
          <a:p>
            <a:r>
              <a:rPr lang="et-EE" dirty="0" smtClean="0"/>
              <a:t>KAJASTUB:</a:t>
            </a:r>
          </a:p>
          <a:p>
            <a:pPr>
              <a:buFont typeface="Wingdings" panose="05000000000000000000" pitchFamily="2" charset="2"/>
              <a:buChar char="ü"/>
            </a:pPr>
            <a:r>
              <a:rPr lang="et-EE" dirty="0" smtClean="0"/>
              <a:t>780 000 tasandusfond </a:t>
            </a:r>
          </a:p>
          <a:p>
            <a:pPr>
              <a:buFont typeface="Wingdings" panose="05000000000000000000" pitchFamily="2" charset="2"/>
              <a:buChar char="ü"/>
            </a:pPr>
            <a:r>
              <a:rPr lang="et-EE" dirty="0"/>
              <a:t> </a:t>
            </a:r>
            <a:r>
              <a:rPr lang="et-EE" dirty="0" smtClean="0"/>
              <a:t>44 000 HTM õpilaskodu toetuseks</a:t>
            </a:r>
          </a:p>
          <a:p>
            <a:pPr>
              <a:buFont typeface="Wingdings" panose="05000000000000000000" pitchFamily="2" charset="2"/>
              <a:buChar char="ü"/>
            </a:pPr>
            <a:r>
              <a:rPr lang="et-EE" dirty="0" smtClean="0"/>
              <a:t>20 000 Euroopa Liidu teabepunktile</a:t>
            </a:r>
          </a:p>
          <a:p>
            <a:pPr>
              <a:buFont typeface="Wingdings" panose="05000000000000000000" pitchFamily="2" charset="2"/>
              <a:buChar char="ü"/>
            </a:pPr>
            <a:r>
              <a:rPr lang="et-EE" dirty="0" smtClean="0"/>
              <a:t>350 000 </a:t>
            </a:r>
            <a:r>
              <a:rPr lang="et-EE" dirty="0" err="1" smtClean="0"/>
              <a:t>teedehoiu</a:t>
            </a:r>
            <a:r>
              <a:rPr lang="et-EE" dirty="0" smtClean="0"/>
              <a:t> toetus</a:t>
            </a:r>
          </a:p>
          <a:p>
            <a:pPr marL="0" indent="0">
              <a:buNone/>
            </a:pPr>
            <a:r>
              <a:rPr lang="et-EE" dirty="0" smtClean="0"/>
              <a:t>EI KAJASTU:</a:t>
            </a:r>
          </a:p>
          <a:p>
            <a:pPr>
              <a:buFont typeface="Wingdings" panose="05000000000000000000" pitchFamily="2" charset="2"/>
              <a:buChar char="ü"/>
            </a:pPr>
            <a:r>
              <a:rPr lang="et-EE" dirty="0" smtClean="0"/>
              <a:t>Toetusfond ca 3 </a:t>
            </a:r>
            <a:r>
              <a:rPr lang="et-EE" dirty="0"/>
              <a:t>5</a:t>
            </a:r>
            <a:r>
              <a:rPr lang="et-EE" dirty="0" smtClean="0"/>
              <a:t>00 000 üldhariduskoolide õpetajate personalikulud, koolitus, õppevahendid;</a:t>
            </a:r>
          </a:p>
          <a:p>
            <a:pPr>
              <a:buFont typeface="Wingdings" panose="05000000000000000000" pitchFamily="2" charset="2"/>
              <a:buChar char="ü"/>
            </a:pPr>
            <a:r>
              <a:rPr lang="et-EE" dirty="0" smtClean="0"/>
              <a:t>Riigi poolt antavad sotsiaaltoetused ca 480 000 eurot</a:t>
            </a:r>
          </a:p>
          <a:p>
            <a:pPr marL="0" indent="0">
              <a:buNone/>
            </a:pPr>
            <a:endParaRPr lang="et-EE" dirty="0" smtClean="0"/>
          </a:p>
          <a:p>
            <a:pPr>
              <a:buFont typeface="Wingdings" panose="05000000000000000000" pitchFamily="2" charset="2"/>
              <a:buChar char="ü"/>
            </a:pPr>
            <a:endParaRPr lang="et-EE" dirty="0" smtClean="0"/>
          </a:p>
          <a:p>
            <a:pPr marL="0" indent="0">
              <a:buNone/>
            </a:pPr>
            <a:endParaRPr lang="et-EE" dirty="0"/>
          </a:p>
        </p:txBody>
      </p:sp>
    </p:spTree>
    <p:extLst>
      <p:ext uri="{BB962C8B-B14F-4D97-AF65-F5344CB8AC3E}">
        <p14:creationId xmlns:p14="http://schemas.microsoft.com/office/powerpoint/2010/main" val="3751251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1141413" y="618518"/>
            <a:ext cx="9905998" cy="862552"/>
          </a:xfrm>
        </p:spPr>
        <p:txBody>
          <a:bodyPr/>
          <a:lstStyle/>
          <a:p>
            <a:pPr algn="ctr"/>
            <a:r>
              <a:rPr lang="et-EE" dirty="0" smtClean="0"/>
              <a:t>Üksikisiku tulumaks</a:t>
            </a:r>
            <a:endParaRPr lang="et-EE" dirty="0"/>
          </a:p>
        </p:txBody>
      </p:sp>
      <p:graphicFrame>
        <p:nvGraphicFramePr>
          <p:cNvPr id="5" name="Sisu kohatäide 4"/>
          <p:cNvGraphicFramePr>
            <a:graphicFrameLocks noGrp="1"/>
          </p:cNvGraphicFramePr>
          <p:nvPr>
            <p:ph idx="1"/>
            <p:extLst>
              <p:ext uri="{D42A27DB-BD31-4B8C-83A1-F6EECF244321}">
                <p14:modId xmlns:p14="http://schemas.microsoft.com/office/powerpoint/2010/main" val="310558113"/>
              </p:ext>
            </p:extLst>
          </p:nvPr>
        </p:nvGraphicFramePr>
        <p:xfrm>
          <a:off x="881149" y="1296781"/>
          <a:ext cx="8279477" cy="5386651"/>
        </p:xfrm>
        <a:graphic>
          <a:graphicData uri="http://schemas.openxmlformats.org/drawingml/2006/table">
            <a:tbl>
              <a:tblPr>
                <a:tableStyleId>{5C22544A-7EE6-4342-B048-85BDC9FD1C3A}</a:tableStyleId>
              </a:tblPr>
              <a:tblGrid>
                <a:gridCol w="3216867"/>
                <a:gridCol w="2531305"/>
                <a:gridCol w="2531305"/>
              </a:tblGrid>
              <a:tr h="198772">
                <a:tc>
                  <a:txBody>
                    <a:bodyPr/>
                    <a:lstStyle/>
                    <a:p>
                      <a:pPr algn="l" fontAlgn="b"/>
                      <a:r>
                        <a:rPr lang="et-EE" sz="1100" u="none" strike="noStrike">
                          <a:effectLst/>
                        </a:rPr>
                        <a:t>aasta</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et-EE" sz="1100" u="none" strike="noStrike">
                          <a:effectLst/>
                        </a:rPr>
                        <a:t>FIT</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et-EE" sz="1100" u="none" strike="noStrike">
                          <a:effectLst/>
                        </a:rPr>
                        <a:t>kasv %</a:t>
                      </a:r>
                      <a:endParaRPr lang="et-EE" sz="1100" b="0" i="0" u="none" strike="noStrike">
                        <a:solidFill>
                          <a:srgbClr val="000000"/>
                        </a:solidFill>
                        <a:effectLst/>
                        <a:latin typeface="Calibri" panose="020F0502020204030204" pitchFamily="34" charset="0"/>
                      </a:endParaRPr>
                    </a:p>
                  </a:txBody>
                  <a:tcPr marL="6350" marR="6350" marT="6350" marB="0" anchor="b"/>
                </a:tc>
              </a:tr>
              <a:tr h="368756">
                <a:tc>
                  <a:txBody>
                    <a:bodyPr/>
                    <a:lstStyle/>
                    <a:p>
                      <a:pPr algn="r" fontAlgn="b"/>
                      <a:r>
                        <a:rPr lang="et-EE" sz="1100" u="none" strike="noStrike">
                          <a:effectLst/>
                        </a:rPr>
                        <a:t>2007</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5 576 692</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r>
                        <a:rPr lang="et-EE" sz="1100" u="none" strike="noStrike">
                          <a:effectLst/>
                        </a:rPr>
                        <a:t>-</a:t>
                      </a:r>
                      <a:endParaRPr lang="et-EE" sz="1100" b="0" i="0" u="none" strike="noStrike">
                        <a:solidFill>
                          <a:srgbClr val="000000"/>
                        </a:solidFill>
                        <a:effectLst/>
                        <a:latin typeface="Calibri" panose="020F0502020204030204" pitchFamily="34" charset="0"/>
                      </a:endParaRPr>
                    </a:p>
                  </a:txBody>
                  <a:tcPr marL="6350" marR="6350" marT="6350" marB="0" anchor="b"/>
                </a:tc>
              </a:tr>
              <a:tr h="368756">
                <a:tc>
                  <a:txBody>
                    <a:bodyPr/>
                    <a:lstStyle/>
                    <a:p>
                      <a:pPr algn="r" fontAlgn="b"/>
                      <a:r>
                        <a:rPr lang="et-EE" sz="1100" u="none" strike="noStrike">
                          <a:effectLst/>
                        </a:rPr>
                        <a:t>2008</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6 414 378</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15,02</a:t>
                      </a:r>
                      <a:endParaRPr lang="et-EE" sz="1100" b="0" i="0" u="none" strike="noStrike">
                        <a:solidFill>
                          <a:srgbClr val="000000"/>
                        </a:solidFill>
                        <a:effectLst/>
                        <a:latin typeface="Calibri" panose="020F0502020204030204" pitchFamily="34" charset="0"/>
                      </a:endParaRPr>
                    </a:p>
                  </a:txBody>
                  <a:tcPr marL="6350" marR="6350" marT="6350" marB="0" anchor="b"/>
                </a:tc>
              </a:tr>
              <a:tr h="368756">
                <a:tc>
                  <a:txBody>
                    <a:bodyPr/>
                    <a:lstStyle/>
                    <a:p>
                      <a:pPr algn="r" fontAlgn="b"/>
                      <a:r>
                        <a:rPr lang="et-EE" sz="1100" u="none" strike="noStrike">
                          <a:effectLst/>
                        </a:rPr>
                        <a:t>2009</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5 354 353</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-16,53</a:t>
                      </a:r>
                      <a:endParaRPr lang="et-EE" sz="1100" b="0" i="0" u="none" strike="noStrike">
                        <a:solidFill>
                          <a:srgbClr val="000000"/>
                        </a:solidFill>
                        <a:effectLst/>
                        <a:latin typeface="Calibri" panose="020F0502020204030204" pitchFamily="34" charset="0"/>
                      </a:endParaRPr>
                    </a:p>
                  </a:txBody>
                  <a:tcPr marL="6350" marR="6350" marT="6350" marB="0" anchor="b"/>
                </a:tc>
              </a:tr>
              <a:tr h="368756">
                <a:tc>
                  <a:txBody>
                    <a:bodyPr/>
                    <a:lstStyle/>
                    <a:p>
                      <a:pPr algn="r" fontAlgn="b"/>
                      <a:r>
                        <a:rPr lang="et-EE" sz="1100" u="none" strike="noStrike">
                          <a:effectLst/>
                        </a:rPr>
                        <a:t>2010</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4 778 568</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-10,75</a:t>
                      </a:r>
                      <a:endParaRPr lang="et-EE" sz="1100" b="0" i="0" u="none" strike="noStrike">
                        <a:solidFill>
                          <a:srgbClr val="000000"/>
                        </a:solidFill>
                        <a:effectLst/>
                        <a:latin typeface="Calibri" panose="020F0502020204030204" pitchFamily="34" charset="0"/>
                      </a:endParaRPr>
                    </a:p>
                  </a:txBody>
                  <a:tcPr marL="6350" marR="6350" marT="6350" marB="0" anchor="b"/>
                </a:tc>
              </a:tr>
              <a:tr h="368756">
                <a:tc>
                  <a:txBody>
                    <a:bodyPr/>
                    <a:lstStyle/>
                    <a:p>
                      <a:pPr algn="r" fontAlgn="b"/>
                      <a:r>
                        <a:rPr lang="et-EE" sz="1100" u="none" strike="noStrike">
                          <a:effectLst/>
                        </a:rPr>
                        <a:t>2011</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5 027 950</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5,22</a:t>
                      </a:r>
                      <a:endParaRPr lang="et-EE" sz="1100" b="0" i="0" u="none" strike="noStrike">
                        <a:solidFill>
                          <a:srgbClr val="000000"/>
                        </a:solidFill>
                        <a:effectLst/>
                        <a:latin typeface="Calibri" panose="020F0502020204030204" pitchFamily="34" charset="0"/>
                      </a:endParaRPr>
                    </a:p>
                  </a:txBody>
                  <a:tcPr marL="6350" marR="6350" marT="6350" marB="0" anchor="b"/>
                </a:tc>
              </a:tr>
              <a:tr h="368756">
                <a:tc>
                  <a:txBody>
                    <a:bodyPr/>
                    <a:lstStyle/>
                    <a:p>
                      <a:pPr algn="r" fontAlgn="b"/>
                      <a:r>
                        <a:rPr lang="et-EE" sz="1100" u="none" strike="noStrike">
                          <a:effectLst/>
                        </a:rPr>
                        <a:t>2012</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5 281 317</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5,04</a:t>
                      </a:r>
                      <a:endParaRPr lang="et-EE" sz="1100" b="0" i="0" u="none" strike="noStrike">
                        <a:solidFill>
                          <a:srgbClr val="000000"/>
                        </a:solidFill>
                        <a:effectLst/>
                        <a:latin typeface="Calibri" panose="020F0502020204030204" pitchFamily="34" charset="0"/>
                      </a:endParaRPr>
                    </a:p>
                  </a:txBody>
                  <a:tcPr marL="6350" marR="6350" marT="6350" marB="0" anchor="b"/>
                </a:tc>
              </a:tr>
              <a:tr h="394051">
                <a:tc>
                  <a:txBody>
                    <a:bodyPr/>
                    <a:lstStyle/>
                    <a:p>
                      <a:pPr algn="r" fontAlgn="b"/>
                      <a:r>
                        <a:rPr lang="et-EE" sz="1100" u="none" strike="noStrike">
                          <a:effectLst/>
                        </a:rPr>
                        <a:t>2013</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5 721 487</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8,33</a:t>
                      </a:r>
                      <a:endParaRPr lang="et-EE" sz="1100" b="0" i="0" u="none" strike="noStrike">
                        <a:solidFill>
                          <a:srgbClr val="000000"/>
                        </a:solidFill>
                        <a:effectLst/>
                        <a:latin typeface="Calibri" panose="020F0502020204030204" pitchFamily="34" charset="0"/>
                      </a:endParaRPr>
                    </a:p>
                  </a:txBody>
                  <a:tcPr marL="6350" marR="6350" marT="6350" marB="0" anchor="b"/>
                </a:tc>
              </a:tr>
              <a:tr h="368756">
                <a:tc>
                  <a:txBody>
                    <a:bodyPr/>
                    <a:lstStyle/>
                    <a:p>
                      <a:pPr algn="r" fontAlgn="b"/>
                      <a:r>
                        <a:rPr lang="et-EE" sz="1100" u="none" strike="noStrike">
                          <a:effectLst/>
                        </a:rPr>
                        <a:t>2014</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6 083 516</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6,33</a:t>
                      </a:r>
                      <a:endParaRPr lang="et-EE" sz="1100" b="0" i="0" u="none" strike="noStrike">
                        <a:solidFill>
                          <a:srgbClr val="000000"/>
                        </a:solidFill>
                        <a:effectLst/>
                        <a:latin typeface="Calibri" panose="020F0502020204030204" pitchFamily="34" charset="0"/>
                      </a:endParaRPr>
                    </a:p>
                  </a:txBody>
                  <a:tcPr marL="6350" marR="6350" marT="6350" marB="0" anchor="b"/>
                </a:tc>
              </a:tr>
              <a:tr h="368756">
                <a:tc>
                  <a:txBody>
                    <a:bodyPr/>
                    <a:lstStyle/>
                    <a:p>
                      <a:pPr algn="r" fontAlgn="b"/>
                      <a:r>
                        <a:rPr lang="et-EE" sz="1100" u="none" strike="noStrike">
                          <a:effectLst/>
                        </a:rPr>
                        <a:t>2015</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6 450 589</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6,03</a:t>
                      </a:r>
                      <a:endParaRPr lang="et-EE" sz="1100" b="0" i="0" u="none" strike="noStrike">
                        <a:solidFill>
                          <a:srgbClr val="000000"/>
                        </a:solidFill>
                        <a:effectLst/>
                        <a:latin typeface="Calibri" panose="020F0502020204030204" pitchFamily="34" charset="0"/>
                      </a:endParaRPr>
                    </a:p>
                  </a:txBody>
                  <a:tcPr marL="6350" marR="6350" marT="6350" marB="0" anchor="b"/>
                </a:tc>
              </a:tr>
              <a:tr h="368756">
                <a:tc>
                  <a:txBody>
                    <a:bodyPr/>
                    <a:lstStyle/>
                    <a:p>
                      <a:pPr algn="r" fontAlgn="b"/>
                      <a:r>
                        <a:rPr lang="et-EE" sz="1100" u="none" strike="noStrike">
                          <a:effectLst/>
                        </a:rPr>
                        <a:t>2016</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6 757 227</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4,75</a:t>
                      </a:r>
                      <a:endParaRPr lang="et-EE" sz="1100" b="0" i="0" u="none" strike="noStrike">
                        <a:solidFill>
                          <a:srgbClr val="000000"/>
                        </a:solidFill>
                        <a:effectLst/>
                        <a:latin typeface="Calibri" panose="020F0502020204030204" pitchFamily="34" charset="0"/>
                      </a:endParaRPr>
                    </a:p>
                  </a:txBody>
                  <a:tcPr marL="6350" marR="6350" marT="6350" marB="0" anchor="b"/>
                </a:tc>
              </a:tr>
              <a:tr h="368756">
                <a:tc>
                  <a:txBody>
                    <a:bodyPr/>
                    <a:lstStyle/>
                    <a:p>
                      <a:pPr algn="r" fontAlgn="b"/>
                      <a:r>
                        <a:rPr lang="et-EE" sz="1100" u="none" strike="noStrike">
                          <a:effectLst/>
                        </a:rPr>
                        <a:t>2017</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7 114 646</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5,29</a:t>
                      </a:r>
                      <a:endParaRPr lang="et-EE" sz="1100" b="0" i="0" u="none" strike="noStrike">
                        <a:solidFill>
                          <a:srgbClr val="000000"/>
                        </a:solidFill>
                        <a:effectLst/>
                        <a:latin typeface="Calibri" panose="020F0502020204030204" pitchFamily="34" charset="0"/>
                      </a:endParaRPr>
                    </a:p>
                  </a:txBody>
                  <a:tcPr marL="6350" marR="6350" marT="6350" marB="0" anchor="b"/>
                </a:tc>
              </a:tr>
              <a:tr h="368756">
                <a:tc>
                  <a:txBody>
                    <a:bodyPr/>
                    <a:lstStyle/>
                    <a:p>
                      <a:pPr algn="r" fontAlgn="b"/>
                      <a:r>
                        <a:rPr lang="et-EE" sz="1100" u="none" strike="noStrike">
                          <a:effectLst/>
                        </a:rPr>
                        <a:t>2018</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7 881 160</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10,77</a:t>
                      </a:r>
                      <a:endParaRPr lang="et-EE" sz="1100" b="0" i="0" u="none" strike="noStrike">
                        <a:solidFill>
                          <a:srgbClr val="000000"/>
                        </a:solidFill>
                        <a:effectLst/>
                        <a:latin typeface="Calibri" panose="020F0502020204030204" pitchFamily="34" charset="0"/>
                      </a:endParaRPr>
                    </a:p>
                  </a:txBody>
                  <a:tcPr marL="6350" marR="6350" marT="6350" marB="0" anchor="b"/>
                </a:tc>
              </a:tr>
              <a:tr h="368756">
                <a:tc>
                  <a:txBody>
                    <a:bodyPr/>
                    <a:lstStyle/>
                    <a:p>
                      <a:pPr algn="r" fontAlgn="b"/>
                      <a:r>
                        <a:rPr lang="et-EE" sz="1100" u="none" strike="noStrike">
                          <a:effectLst/>
                        </a:rPr>
                        <a:t>2019*</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8 415 200</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6,78</a:t>
                      </a:r>
                      <a:endParaRPr lang="et-EE" sz="1100" b="0" i="0" u="none" strike="noStrike">
                        <a:solidFill>
                          <a:srgbClr val="000000"/>
                        </a:solidFill>
                        <a:effectLst/>
                        <a:latin typeface="Calibri" panose="020F0502020204030204" pitchFamily="34" charset="0"/>
                      </a:endParaRPr>
                    </a:p>
                  </a:txBody>
                  <a:tcPr marL="6350" marR="6350" marT="6350" marB="0" anchor="b"/>
                </a:tc>
              </a:tr>
              <a:tr h="368756">
                <a:tc>
                  <a:txBody>
                    <a:bodyPr/>
                    <a:lstStyle/>
                    <a:p>
                      <a:pPr algn="r" fontAlgn="b"/>
                      <a:r>
                        <a:rPr lang="et-EE" sz="1100" u="none" strike="noStrike">
                          <a:effectLst/>
                        </a:rPr>
                        <a:t>2020**</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9 100 000</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dirty="0">
                          <a:effectLst/>
                        </a:rPr>
                        <a:t>8,14</a:t>
                      </a:r>
                      <a:endParaRPr lang="et-EE" sz="1100" b="0" i="0" u="none" strike="noStrike" dirty="0">
                        <a:solidFill>
                          <a:srgbClr val="000000"/>
                        </a:solidFill>
                        <a:effectLst/>
                        <a:latin typeface="Calibri" panose="020F0502020204030204" pitchFamily="34" charset="0"/>
                      </a:endParaRPr>
                    </a:p>
                  </a:txBody>
                  <a:tcPr marL="6350" marR="6350" marT="6350" marB="0" anchor="b"/>
                </a:tc>
              </a:tr>
            </a:tbl>
          </a:graphicData>
        </a:graphic>
      </p:graphicFrame>
    </p:spTree>
    <p:extLst>
      <p:ext uri="{BB962C8B-B14F-4D97-AF65-F5344CB8AC3E}">
        <p14:creationId xmlns:p14="http://schemas.microsoft.com/office/powerpoint/2010/main" val="3341139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1141413" y="618518"/>
            <a:ext cx="9905998" cy="425422"/>
          </a:xfrm>
        </p:spPr>
        <p:txBody>
          <a:bodyPr>
            <a:normAutofit fontScale="90000"/>
          </a:bodyPr>
          <a:lstStyle/>
          <a:p>
            <a:pPr algn="ctr"/>
            <a:r>
              <a:rPr lang="et-EE" dirty="0" smtClean="0"/>
              <a:t>graafiliselt</a:t>
            </a:r>
            <a:endParaRPr lang="et-EE" dirty="0"/>
          </a:p>
        </p:txBody>
      </p:sp>
      <p:graphicFrame>
        <p:nvGraphicFramePr>
          <p:cNvPr id="6" name="Sisu kohatäide 5"/>
          <p:cNvGraphicFramePr>
            <a:graphicFrameLocks noGrp="1"/>
          </p:cNvGraphicFramePr>
          <p:nvPr>
            <p:ph idx="1"/>
            <p:extLst>
              <p:ext uri="{D42A27DB-BD31-4B8C-83A1-F6EECF244321}">
                <p14:modId xmlns:p14="http://schemas.microsoft.com/office/powerpoint/2010/main" val="3380777540"/>
              </p:ext>
            </p:extLst>
          </p:nvPr>
        </p:nvGraphicFramePr>
        <p:xfrm>
          <a:off x="1141411" y="1043940"/>
          <a:ext cx="9906000" cy="560624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154512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1141413" y="618518"/>
            <a:ext cx="9905998" cy="849674"/>
          </a:xfrm>
        </p:spPr>
        <p:txBody>
          <a:bodyPr/>
          <a:lstStyle/>
          <a:p>
            <a:pPr algn="ctr"/>
            <a:r>
              <a:rPr lang="et-EE" dirty="0" smtClean="0"/>
              <a:t>maamaks</a:t>
            </a:r>
            <a:endParaRPr lang="et-EE" dirty="0"/>
          </a:p>
        </p:txBody>
      </p:sp>
      <p:graphicFrame>
        <p:nvGraphicFramePr>
          <p:cNvPr id="6" name="Sisu kohatäide 5"/>
          <p:cNvGraphicFramePr>
            <a:graphicFrameLocks noGrp="1"/>
          </p:cNvGraphicFramePr>
          <p:nvPr>
            <p:ph idx="1"/>
            <p:extLst>
              <p:ext uri="{D42A27DB-BD31-4B8C-83A1-F6EECF244321}">
                <p14:modId xmlns:p14="http://schemas.microsoft.com/office/powerpoint/2010/main" val="3108872086"/>
              </p:ext>
            </p:extLst>
          </p:nvPr>
        </p:nvGraphicFramePr>
        <p:xfrm>
          <a:off x="3922776" y="1673351"/>
          <a:ext cx="4822213" cy="4864608"/>
        </p:xfrm>
        <a:graphic>
          <a:graphicData uri="http://schemas.openxmlformats.org/drawingml/2006/table">
            <a:tbl>
              <a:tblPr firstRow="1" firstCol="1" bandRow="1">
                <a:tableStyleId>{5C22544A-7EE6-4342-B048-85BDC9FD1C3A}</a:tableStyleId>
              </a:tblPr>
              <a:tblGrid>
                <a:gridCol w="1554748"/>
                <a:gridCol w="1277148"/>
                <a:gridCol w="1990317"/>
              </a:tblGrid>
              <a:tr h="347472">
                <a:tc>
                  <a:txBody>
                    <a:bodyPr/>
                    <a:lstStyle/>
                    <a:p>
                      <a:pPr>
                        <a:lnSpc>
                          <a:spcPct val="107000"/>
                        </a:lnSpc>
                        <a:spcAft>
                          <a:spcPts val="0"/>
                        </a:spcAft>
                      </a:pPr>
                      <a:r>
                        <a:rPr lang="et-EE" sz="1200">
                          <a:effectLst/>
                        </a:rPr>
                        <a:t>aasta</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nSpc>
                          <a:spcPct val="107000"/>
                        </a:lnSpc>
                        <a:spcAft>
                          <a:spcPts val="0"/>
                        </a:spcAft>
                      </a:pPr>
                      <a:r>
                        <a:rPr lang="et-EE" sz="1200">
                          <a:effectLst/>
                        </a:rPr>
                        <a:t>maamaks</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nSpc>
                          <a:spcPct val="107000"/>
                        </a:lnSpc>
                        <a:spcAft>
                          <a:spcPts val="0"/>
                        </a:spcAft>
                      </a:pPr>
                      <a:r>
                        <a:rPr lang="et-EE" sz="1200">
                          <a:effectLst/>
                        </a:rPr>
                        <a:t>kasv %</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r>
              <a:tr h="347472">
                <a:tc>
                  <a:txBody>
                    <a:bodyPr/>
                    <a:lstStyle/>
                    <a:p>
                      <a:pPr algn="r">
                        <a:lnSpc>
                          <a:spcPct val="107000"/>
                        </a:lnSpc>
                        <a:spcAft>
                          <a:spcPts val="0"/>
                        </a:spcAft>
                      </a:pPr>
                      <a:r>
                        <a:rPr lang="et-EE" sz="1200">
                          <a:effectLst/>
                        </a:rPr>
                        <a:t>2007</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200">
                          <a:effectLst/>
                        </a:rPr>
                        <a:t>468 137</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ctr">
                        <a:lnSpc>
                          <a:spcPct val="107000"/>
                        </a:lnSpc>
                        <a:spcAft>
                          <a:spcPts val="0"/>
                        </a:spcAft>
                      </a:pPr>
                      <a:r>
                        <a:rPr lang="et-EE" sz="1200">
                          <a:effectLst/>
                        </a:rPr>
                        <a:t>-</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r>
              <a:tr h="347472">
                <a:tc>
                  <a:txBody>
                    <a:bodyPr/>
                    <a:lstStyle/>
                    <a:p>
                      <a:pPr algn="r">
                        <a:lnSpc>
                          <a:spcPct val="107000"/>
                        </a:lnSpc>
                        <a:spcAft>
                          <a:spcPts val="0"/>
                        </a:spcAft>
                      </a:pPr>
                      <a:r>
                        <a:rPr lang="et-EE" sz="1200">
                          <a:effectLst/>
                        </a:rPr>
                        <a:t>2008</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200">
                          <a:effectLst/>
                        </a:rPr>
                        <a:t>463 071</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200">
                          <a:effectLst/>
                        </a:rPr>
                        <a:t>-1,08</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r>
              <a:tr h="347472">
                <a:tc>
                  <a:txBody>
                    <a:bodyPr/>
                    <a:lstStyle/>
                    <a:p>
                      <a:pPr algn="r">
                        <a:lnSpc>
                          <a:spcPct val="107000"/>
                        </a:lnSpc>
                        <a:spcAft>
                          <a:spcPts val="0"/>
                        </a:spcAft>
                      </a:pPr>
                      <a:r>
                        <a:rPr lang="et-EE" sz="1200">
                          <a:effectLst/>
                        </a:rPr>
                        <a:t>2009</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200">
                          <a:effectLst/>
                        </a:rPr>
                        <a:t>458 125</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200">
                          <a:effectLst/>
                        </a:rPr>
                        <a:t>-1,07</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r>
              <a:tr h="347472">
                <a:tc>
                  <a:txBody>
                    <a:bodyPr/>
                    <a:lstStyle/>
                    <a:p>
                      <a:pPr algn="r">
                        <a:lnSpc>
                          <a:spcPct val="107000"/>
                        </a:lnSpc>
                        <a:spcAft>
                          <a:spcPts val="0"/>
                        </a:spcAft>
                      </a:pPr>
                      <a:r>
                        <a:rPr lang="et-EE" sz="1200">
                          <a:effectLst/>
                        </a:rPr>
                        <a:t>2010</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200">
                          <a:effectLst/>
                        </a:rPr>
                        <a:t>531 729</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200">
                          <a:effectLst/>
                        </a:rPr>
                        <a:t>16,07</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r>
              <a:tr h="347472">
                <a:tc>
                  <a:txBody>
                    <a:bodyPr/>
                    <a:lstStyle/>
                    <a:p>
                      <a:pPr algn="r">
                        <a:lnSpc>
                          <a:spcPct val="107000"/>
                        </a:lnSpc>
                        <a:spcAft>
                          <a:spcPts val="0"/>
                        </a:spcAft>
                      </a:pPr>
                      <a:r>
                        <a:rPr lang="et-EE" sz="1200">
                          <a:effectLst/>
                        </a:rPr>
                        <a:t>2011</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200">
                          <a:effectLst/>
                        </a:rPr>
                        <a:t>495 099</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200">
                          <a:effectLst/>
                        </a:rPr>
                        <a:t>-6,89</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r>
              <a:tr h="347472">
                <a:tc>
                  <a:txBody>
                    <a:bodyPr/>
                    <a:lstStyle/>
                    <a:p>
                      <a:pPr algn="r">
                        <a:lnSpc>
                          <a:spcPct val="107000"/>
                        </a:lnSpc>
                        <a:spcAft>
                          <a:spcPts val="0"/>
                        </a:spcAft>
                      </a:pPr>
                      <a:r>
                        <a:rPr lang="et-EE" sz="1200">
                          <a:effectLst/>
                        </a:rPr>
                        <a:t>2012</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200">
                          <a:effectLst/>
                        </a:rPr>
                        <a:t>523 684</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200">
                          <a:effectLst/>
                        </a:rPr>
                        <a:t>5,77</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r>
              <a:tr h="347472">
                <a:tc>
                  <a:txBody>
                    <a:bodyPr/>
                    <a:lstStyle/>
                    <a:p>
                      <a:pPr algn="r">
                        <a:lnSpc>
                          <a:spcPct val="107000"/>
                        </a:lnSpc>
                        <a:spcAft>
                          <a:spcPts val="0"/>
                        </a:spcAft>
                      </a:pPr>
                      <a:r>
                        <a:rPr lang="et-EE" sz="1200">
                          <a:effectLst/>
                        </a:rPr>
                        <a:t>2013</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200">
                          <a:effectLst/>
                        </a:rPr>
                        <a:t>495 346</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200">
                          <a:effectLst/>
                        </a:rPr>
                        <a:t>-5,41</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r>
              <a:tr h="347472">
                <a:tc>
                  <a:txBody>
                    <a:bodyPr/>
                    <a:lstStyle/>
                    <a:p>
                      <a:pPr algn="r">
                        <a:lnSpc>
                          <a:spcPct val="107000"/>
                        </a:lnSpc>
                        <a:spcAft>
                          <a:spcPts val="0"/>
                        </a:spcAft>
                      </a:pPr>
                      <a:r>
                        <a:rPr lang="et-EE" sz="1200">
                          <a:effectLst/>
                        </a:rPr>
                        <a:t>2014</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200">
                          <a:effectLst/>
                        </a:rPr>
                        <a:t>492 995</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200">
                          <a:effectLst/>
                        </a:rPr>
                        <a:t>-0,47</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r>
              <a:tr h="347472">
                <a:tc>
                  <a:txBody>
                    <a:bodyPr/>
                    <a:lstStyle/>
                    <a:p>
                      <a:pPr algn="r">
                        <a:lnSpc>
                          <a:spcPct val="107000"/>
                        </a:lnSpc>
                        <a:spcAft>
                          <a:spcPts val="0"/>
                        </a:spcAft>
                      </a:pPr>
                      <a:r>
                        <a:rPr lang="et-EE" sz="1200">
                          <a:effectLst/>
                        </a:rPr>
                        <a:t>2015</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200">
                          <a:effectLst/>
                        </a:rPr>
                        <a:t>492 468</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200">
                          <a:effectLst/>
                        </a:rPr>
                        <a:t>-0,11</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r>
              <a:tr h="347472">
                <a:tc>
                  <a:txBody>
                    <a:bodyPr/>
                    <a:lstStyle/>
                    <a:p>
                      <a:pPr algn="r">
                        <a:lnSpc>
                          <a:spcPct val="107000"/>
                        </a:lnSpc>
                        <a:spcAft>
                          <a:spcPts val="0"/>
                        </a:spcAft>
                      </a:pPr>
                      <a:r>
                        <a:rPr lang="et-EE" sz="1200">
                          <a:effectLst/>
                        </a:rPr>
                        <a:t>2016</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200">
                          <a:effectLst/>
                        </a:rPr>
                        <a:t>492 918</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200">
                          <a:effectLst/>
                        </a:rPr>
                        <a:t>0,09</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r>
              <a:tr h="347472">
                <a:tc>
                  <a:txBody>
                    <a:bodyPr/>
                    <a:lstStyle/>
                    <a:p>
                      <a:pPr algn="r">
                        <a:lnSpc>
                          <a:spcPct val="107000"/>
                        </a:lnSpc>
                        <a:spcAft>
                          <a:spcPts val="0"/>
                        </a:spcAft>
                      </a:pPr>
                      <a:r>
                        <a:rPr lang="et-EE" sz="1200">
                          <a:effectLst/>
                        </a:rPr>
                        <a:t>2017</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200">
                          <a:effectLst/>
                        </a:rPr>
                        <a:t>505 310</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200">
                          <a:effectLst/>
                        </a:rPr>
                        <a:t>2,51</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r>
              <a:tr h="347472">
                <a:tc>
                  <a:txBody>
                    <a:bodyPr/>
                    <a:lstStyle/>
                    <a:p>
                      <a:pPr algn="r">
                        <a:lnSpc>
                          <a:spcPct val="107000"/>
                        </a:lnSpc>
                        <a:spcAft>
                          <a:spcPts val="0"/>
                        </a:spcAft>
                      </a:pPr>
                      <a:r>
                        <a:rPr lang="et-EE" sz="1200">
                          <a:effectLst/>
                        </a:rPr>
                        <a:t>2018*</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200">
                          <a:effectLst/>
                        </a:rPr>
                        <a:t>500 000</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200">
                          <a:effectLst/>
                        </a:rPr>
                        <a:t>-1,05</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r>
              <a:tr h="347472">
                <a:tc>
                  <a:txBody>
                    <a:bodyPr/>
                    <a:lstStyle/>
                    <a:p>
                      <a:pPr algn="r">
                        <a:lnSpc>
                          <a:spcPct val="107000"/>
                        </a:lnSpc>
                        <a:spcAft>
                          <a:spcPts val="0"/>
                        </a:spcAft>
                      </a:pPr>
                      <a:r>
                        <a:rPr lang="et-EE" sz="1200">
                          <a:effectLst/>
                        </a:rPr>
                        <a:t>2019**</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200">
                          <a:effectLst/>
                        </a:rPr>
                        <a:t>515 000</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200" dirty="0">
                          <a:effectLst/>
                        </a:rPr>
                        <a:t>3,00</a:t>
                      </a:r>
                      <a:endParaRPr lang="et-EE" sz="1100" dirty="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r>
            </a:tbl>
          </a:graphicData>
        </a:graphic>
      </p:graphicFrame>
    </p:spTree>
    <p:extLst>
      <p:ext uri="{BB962C8B-B14F-4D97-AF65-F5344CB8AC3E}">
        <p14:creationId xmlns:p14="http://schemas.microsoft.com/office/powerpoint/2010/main" val="34277944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1141413" y="618518"/>
            <a:ext cx="9905998" cy="772400"/>
          </a:xfrm>
        </p:spPr>
        <p:txBody>
          <a:bodyPr/>
          <a:lstStyle/>
          <a:p>
            <a:pPr algn="ctr"/>
            <a:r>
              <a:rPr lang="et-EE" dirty="0" smtClean="0"/>
              <a:t>Kohatasud lasteaedades</a:t>
            </a:r>
            <a:endParaRPr lang="et-EE" dirty="0"/>
          </a:p>
        </p:txBody>
      </p:sp>
      <p:graphicFrame>
        <p:nvGraphicFramePr>
          <p:cNvPr id="4" name="Sisu kohatäide 3"/>
          <p:cNvGraphicFramePr>
            <a:graphicFrameLocks noGrp="1"/>
          </p:cNvGraphicFramePr>
          <p:nvPr>
            <p:ph idx="1"/>
            <p:extLst>
              <p:ext uri="{D42A27DB-BD31-4B8C-83A1-F6EECF244321}">
                <p14:modId xmlns:p14="http://schemas.microsoft.com/office/powerpoint/2010/main" val="3598392433"/>
              </p:ext>
            </p:extLst>
          </p:nvPr>
        </p:nvGraphicFramePr>
        <p:xfrm>
          <a:off x="1637606" y="1255225"/>
          <a:ext cx="8736680" cy="5868776"/>
        </p:xfrm>
        <a:graphic>
          <a:graphicData uri="http://schemas.openxmlformats.org/drawingml/2006/table">
            <a:tbl>
              <a:tblPr firstRow="1" firstCol="1" bandRow="1">
                <a:tableStyleId>{5C22544A-7EE6-4342-B048-85BDC9FD1C3A}</a:tableStyleId>
              </a:tblPr>
              <a:tblGrid>
                <a:gridCol w="1080245"/>
                <a:gridCol w="1192191"/>
                <a:gridCol w="727180"/>
                <a:gridCol w="1792114"/>
                <a:gridCol w="949161"/>
                <a:gridCol w="814249"/>
                <a:gridCol w="727180"/>
                <a:gridCol w="727180"/>
                <a:gridCol w="727180"/>
              </a:tblGrid>
              <a:tr h="866640">
                <a:tc>
                  <a:txBody>
                    <a:bodyPr/>
                    <a:lstStyle/>
                    <a:p>
                      <a:pPr algn="ctr">
                        <a:lnSpc>
                          <a:spcPct val="107000"/>
                        </a:lnSpc>
                        <a:spcAft>
                          <a:spcPts val="0"/>
                        </a:spcAft>
                      </a:pPr>
                      <a:r>
                        <a:rPr lang="et-EE" sz="800">
                          <a:effectLst/>
                        </a:rPr>
                        <a:t>Aasta</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ctr"/>
                </a:tc>
                <a:tc>
                  <a:txBody>
                    <a:bodyPr/>
                    <a:lstStyle/>
                    <a:p>
                      <a:pPr algn="ctr">
                        <a:lnSpc>
                          <a:spcPct val="107000"/>
                        </a:lnSpc>
                        <a:spcAft>
                          <a:spcPts val="0"/>
                        </a:spcAft>
                      </a:pPr>
                      <a:r>
                        <a:rPr lang="et-EE" sz="800">
                          <a:effectLst/>
                        </a:rPr>
                        <a:t>Miinimum</a:t>
                      </a:r>
                      <a:br>
                        <a:rPr lang="et-EE" sz="800">
                          <a:effectLst/>
                        </a:rPr>
                      </a:br>
                      <a:r>
                        <a:rPr lang="et-EE" sz="800">
                          <a:effectLst/>
                        </a:rPr>
                        <a:t>palk</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ctr"/>
                </a:tc>
                <a:tc>
                  <a:txBody>
                    <a:bodyPr/>
                    <a:lstStyle/>
                    <a:p>
                      <a:pPr algn="ctr">
                        <a:lnSpc>
                          <a:spcPct val="107000"/>
                        </a:lnSpc>
                        <a:spcAft>
                          <a:spcPts val="0"/>
                        </a:spcAft>
                      </a:pPr>
                      <a:r>
                        <a:rPr lang="et-EE" sz="800">
                          <a:effectLst/>
                        </a:rPr>
                        <a:t>kohatasu </a:t>
                      </a:r>
                      <a:br>
                        <a:rPr lang="et-EE" sz="800">
                          <a:effectLst/>
                        </a:rPr>
                      </a:br>
                      <a:r>
                        <a:rPr lang="et-EE" sz="800">
                          <a:effectLst/>
                        </a:rPr>
                        <a:t>endises </a:t>
                      </a:r>
                      <a:br>
                        <a:rPr lang="et-EE" sz="800">
                          <a:effectLst/>
                        </a:rPr>
                      </a:br>
                      <a:r>
                        <a:rPr lang="et-EE" sz="800">
                          <a:effectLst/>
                        </a:rPr>
                        <a:t>Türi vallas</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ctr"/>
                </a:tc>
                <a:tc>
                  <a:txBody>
                    <a:bodyPr/>
                    <a:lstStyle/>
                    <a:p>
                      <a:pPr algn="ctr">
                        <a:lnSpc>
                          <a:spcPct val="107000"/>
                        </a:lnSpc>
                        <a:spcAft>
                          <a:spcPts val="0"/>
                        </a:spcAft>
                      </a:pPr>
                      <a:r>
                        <a:rPr lang="et-EE" sz="800">
                          <a:effectLst/>
                        </a:rPr>
                        <a:t>% </a:t>
                      </a:r>
                      <a:br>
                        <a:rPr lang="et-EE" sz="800">
                          <a:effectLst/>
                        </a:rPr>
                      </a:br>
                      <a:r>
                        <a:rPr lang="et-EE" sz="800">
                          <a:effectLst/>
                        </a:rPr>
                        <a:t>miinimumpalgast</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ctr"/>
                </a:tc>
                <a:tc>
                  <a:txBody>
                    <a:bodyPr/>
                    <a:lstStyle/>
                    <a:p>
                      <a:pPr algn="ctr">
                        <a:lnSpc>
                          <a:spcPct val="107000"/>
                        </a:lnSpc>
                        <a:spcAft>
                          <a:spcPts val="0"/>
                        </a:spcAft>
                      </a:pPr>
                      <a:r>
                        <a:rPr lang="et-EE" sz="800">
                          <a:effectLst/>
                        </a:rPr>
                        <a:t>Lubatud %</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ctr"/>
                </a:tc>
                <a:tc>
                  <a:txBody>
                    <a:bodyPr/>
                    <a:lstStyle/>
                    <a:p>
                      <a:pPr algn="ctr">
                        <a:lnSpc>
                          <a:spcPct val="107000"/>
                        </a:lnSpc>
                        <a:spcAft>
                          <a:spcPts val="0"/>
                        </a:spcAft>
                      </a:pPr>
                      <a:r>
                        <a:rPr lang="et-EE" sz="800">
                          <a:effectLst/>
                        </a:rPr>
                        <a:t>summa</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ctr"/>
                </a:tc>
                <a:tc>
                  <a:txBody>
                    <a:bodyPr/>
                    <a:lstStyle/>
                    <a:p>
                      <a:pPr algn="ctr">
                        <a:lnSpc>
                          <a:spcPct val="107000"/>
                        </a:lnSpc>
                        <a:spcAft>
                          <a:spcPts val="0"/>
                        </a:spcAft>
                      </a:pPr>
                      <a:r>
                        <a:rPr lang="et-EE" sz="800">
                          <a:effectLst/>
                        </a:rPr>
                        <a:t>kohatasu</a:t>
                      </a:r>
                      <a:br>
                        <a:rPr lang="et-EE" sz="800">
                          <a:effectLst/>
                        </a:rPr>
                      </a:br>
                      <a:r>
                        <a:rPr lang="et-EE" sz="800">
                          <a:effectLst/>
                        </a:rPr>
                        <a:t>Käru vallas</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ctr"/>
                </a:tc>
                <a:tc>
                  <a:txBody>
                    <a:bodyPr/>
                    <a:lstStyle/>
                    <a:p>
                      <a:pPr algn="ctr">
                        <a:lnSpc>
                          <a:spcPct val="107000"/>
                        </a:lnSpc>
                        <a:spcAft>
                          <a:spcPts val="0"/>
                        </a:spcAft>
                      </a:pPr>
                      <a:r>
                        <a:rPr lang="et-EE" sz="800">
                          <a:effectLst/>
                        </a:rPr>
                        <a:t>kohatasu</a:t>
                      </a:r>
                      <a:br>
                        <a:rPr lang="et-EE" sz="800">
                          <a:effectLst/>
                        </a:rPr>
                      </a:br>
                      <a:r>
                        <a:rPr lang="et-EE" sz="800">
                          <a:effectLst/>
                        </a:rPr>
                        <a:t>Väätsa vallas</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ctr"/>
                </a:tc>
                <a:tc>
                  <a:txBody>
                    <a:bodyPr/>
                    <a:lstStyle/>
                    <a:p>
                      <a:pPr>
                        <a:lnSpc>
                          <a:spcPct val="107000"/>
                        </a:lnSpc>
                        <a:spcAft>
                          <a:spcPts val="800"/>
                        </a:spcAft>
                      </a:pPr>
                      <a:r>
                        <a:rPr lang="et-EE" sz="800">
                          <a:effectLst/>
                        </a:rPr>
                        <a:t> </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0" marR="0" marT="0" marB="0" anchor="ctr"/>
                </a:tc>
              </a:tr>
              <a:tr h="274086">
                <a:tc>
                  <a:txBody>
                    <a:bodyPr/>
                    <a:lstStyle/>
                    <a:p>
                      <a:pPr algn="r">
                        <a:lnSpc>
                          <a:spcPct val="107000"/>
                        </a:lnSpc>
                        <a:spcAft>
                          <a:spcPts val="0"/>
                        </a:spcAft>
                      </a:pPr>
                      <a:r>
                        <a:rPr lang="et-EE" sz="800">
                          <a:effectLst/>
                        </a:rPr>
                        <a:t>2007</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230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12,80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5,57</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46,00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6,39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6,39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nSpc>
                          <a:spcPct val="107000"/>
                        </a:lnSpc>
                        <a:spcAft>
                          <a:spcPts val="800"/>
                        </a:spcAft>
                      </a:pPr>
                      <a:r>
                        <a:rPr lang="et-EE" sz="800">
                          <a:effectLst/>
                        </a:rPr>
                        <a:t> </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0" marR="0" marT="0" marB="0" anchor="ctr"/>
                </a:tc>
              </a:tr>
              <a:tr h="274086">
                <a:tc>
                  <a:txBody>
                    <a:bodyPr/>
                    <a:lstStyle/>
                    <a:p>
                      <a:pPr algn="r">
                        <a:lnSpc>
                          <a:spcPct val="107000"/>
                        </a:lnSpc>
                        <a:spcAft>
                          <a:spcPts val="0"/>
                        </a:spcAft>
                      </a:pPr>
                      <a:r>
                        <a:rPr lang="et-EE" sz="800">
                          <a:effectLst/>
                        </a:rPr>
                        <a:t>2008</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278</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12,80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4,60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55,60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6,39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6,39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nSpc>
                          <a:spcPct val="107000"/>
                        </a:lnSpc>
                        <a:spcAft>
                          <a:spcPts val="800"/>
                        </a:spcAft>
                      </a:pPr>
                      <a:r>
                        <a:rPr lang="et-EE" sz="800">
                          <a:effectLst/>
                        </a:rPr>
                        <a:t> </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0" marR="0" marT="0" marB="0" anchor="ctr"/>
                </a:tc>
              </a:tr>
              <a:tr h="274086">
                <a:tc>
                  <a:txBody>
                    <a:bodyPr/>
                    <a:lstStyle/>
                    <a:p>
                      <a:pPr algn="r">
                        <a:lnSpc>
                          <a:spcPct val="107000"/>
                        </a:lnSpc>
                        <a:spcAft>
                          <a:spcPts val="0"/>
                        </a:spcAft>
                      </a:pPr>
                      <a:r>
                        <a:rPr lang="et-EE" sz="800">
                          <a:effectLst/>
                        </a:rPr>
                        <a:t>2009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278</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12,80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4,60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55,60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6,39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6,39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nSpc>
                          <a:spcPct val="107000"/>
                        </a:lnSpc>
                        <a:spcAft>
                          <a:spcPts val="800"/>
                        </a:spcAft>
                      </a:pPr>
                      <a:r>
                        <a:rPr lang="et-EE" sz="800">
                          <a:effectLst/>
                        </a:rPr>
                        <a:t> </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0" marR="0" marT="0" marB="0" anchor="ctr"/>
                </a:tc>
              </a:tr>
              <a:tr h="274086">
                <a:tc>
                  <a:txBody>
                    <a:bodyPr/>
                    <a:lstStyle/>
                    <a:p>
                      <a:pPr algn="r">
                        <a:lnSpc>
                          <a:spcPct val="107000"/>
                        </a:lnSpc>
                        <a:spcAft>
                          <a:spcPts val="0"/>
                        </a:spcAft>
                      </a:pPr>
                      <a:r>
                        <a:rPr lang="et-EE" sz="800">
                          <a:effectLst/>
                        </a:rPr>
                        <a:t>2010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278</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12,80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4,60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55,60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6,39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6,39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nSpc>
                          <a:spcPct val="107000"/>
                        </a:lnSpc>
                        <a:spcAft>
                          <a:spcPts val="800"/>
                        </a:spcAft>
                      </a:pPr>
                      <a:r>
                        <a:rPr lang="et-EE" sz="800">
                          <a:effectLst/>
                        </a:rPr>
                        <a:t> </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0" marR="0" marT="0" marB="0" anchor="ctr"/>
                </a:tc>
              </a:tr>
              <a:tr h="274086">
                <a:tc>
                  <a:txBody>
                    <a:bodyPr/>
                    <a:lstStyle/>
                    <a:p>
                      <a:pPr algn="r">
                        <a:lnSpc>
                          <a:spcPct val="107000"/>
                        </a:lnSpc>
                        <a:spcAft>
                          <a:spcPts val="0"/>
                        </a:spcAft>
                      </a:pPr>
                      <a:r>
                        <a:rPr lang="et-EE" sz="800">
                          <a:effectLst/>
                        </a:rPr>
                        <a:t>2011</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278</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12,80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4,60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55,60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6,39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6,39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nSpc>
                          <a:spcPct val="107000"/>
                        </a:lnSpc>
                        <a:spcAft>
                          <a:spcPts val="800"/>
                        </a:spcAft>
                      </a:pPr>
                      <a:r>
                        <a:rPr lang="et-EE" sz="800">
                          <a:effectLst/>
                        </a:rPr>
                        <a:t> </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0" marR="0" marT="0" marB="0" anchor="ctr"/>
                </a:tc>
              </a:tr>
              <a:tr h="274086">
                <a:tc>
                  <a:txBody>
                    <a:bodyPr/>
                    <a:lstStyle/>
                    <a:p>
                      <a:pPr algn="r">
                        <a:lnSpc>
                          <a:spcPct val="107000"/>
                        </a:lnSpc>
                        <a:spcAft>
                          <a:spcPts val="0"/>
                        </a:spcAft>
                      </a:pPr>
                      <a:r>
                        <a:rPr lang="et-EE" sz="800">
                          <a:effectLst/>
                        </a:rPr>
                        <a:t>2012</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290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12,80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4,41</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58,00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6,39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6,39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nSpc>
                          <a:spcPct val="107000"/>
                        </a:lnSpc>
                        <a:spcAft>
                          <a:spcPts val="800"/>
                        </a:spcAft>
                      </a:pPr>
                      <a:r>
                        <a:rPr lang="et-EE" sz="800">
                          <a:effectLst/>
                        </a:rPr>
                        <a:t> </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0" marR="0" marT="0" marB="0" anchor="ctr"/>
                </a:tc>
              </a:tr>
              <a:tr h="274086">
                <a:tc>
                  <a:txBody>
                    <a:bodyPr/>
                    <a:lstStyle/>
                    <a:p>
                      <a:pPr algn="r">
                        <a:lnSpc>
                          <a:spcPct val="107000"/>
                        </a:lnSpc>
                        <a:spcAft>
                          <a:spcPts val="0"/>
                        </a:spcAft>
                      </a:pPr>
                      <a:r>
                        <a:rPr lang="et-EE" sz="800">
                          <a:effectLst/>
                        </a:rPr>
                        <a:t>2013</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320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20,00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6,25</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64,00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6,39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6,39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nSpc>
                          <a:spcPct val="107000"/>
                        </a:lnSpc>
                        <a:spcAft>
                          <a:spcPts val="800"/>
                        </a:spcAft>
                      </a:pPr>
                      <a:r>
                        <a:rPr lang="et-EE" sz="800">
                          <a:effectLst/>
                        </a:rPr>
                        <a:t> </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0" marR="0" marT="0" marB="0" anchor="ctr"/>
                </a:tc>
              </a:tr>
              <a:tr h="274086">
                <a:tc>
                  <a:txBody>
                    <a:bodyPr/>
                    <a:lstStyle/>
                    <a:p>
                      <a:pPr algn="r">
                        <a:lnSpc>
                          <a:spcPct val="107000"/>
                        </a:lnSpc>
                        <a:spcAft>
                          <a:spcPts val="0"/>
                        </a:spcAft>
                      </a:pPr>
                      <a:r>
                        <a:rPr lang="et-EE" sz="800">
                          <a:effectLst/>
                        </a:rPr>
                        <a:t>2014</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355</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22,19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6,25</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71,00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10,00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6,39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nSpc>
                          <a:spcPct val="107000"/>
                        </a:lnSpc>
                        <a:spcAft>
                          <a:spcPts val="800"/>
                        </a:spcAft>
                      </a:pPr>
                      <a:r>
                        <a:rPr lang="et-EE" sz="800">
                          <a:effectLst/>
                        </a:rPr>
                        <a:t> </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0" marR="0" marT="0" marB="0" anchor="ctr"/>
                </a:tc>
              </a:tr>
              <a:tr h="274086">
                <a:tc>
                  <a:txBody>
                    <a:bodyPr/>
                    <a:lstStyle/>
                    <a:p>
                      <a:pPr algn="r">
                        <a:lnSpc>
                          <a:spcPct val="107000"/>
                        </a:lnSpc>
                        <a:spcAft>
                          <a:spcPts val="0"/>
                        </a:spcAft>
                      </a:pPr>
                      <a:r>
                        <a:rPr lang="et-EE" sz="800">
                          <a:effectLst/>
                        </a:rPr>
                        <a:t>2015</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390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24,38</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6,25</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78,00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10,00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6,39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nSpc>
                          <a:spcPct val="107000"/>
                        </a:lnSpc>
                        <a:spcAft>
                          <a:spcPts val="800"/>
                        </a:spcAft>
                      </a:pPr>
                      <a:r>
                        <a:rPr lang="et-EE" sz="800">
                          <a:effectLst/>
                        </a:rPr>
                        <a:t> </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0" marR="0" marT="0" marB="0" anchor="ctr"/>
                </a:tc>
              </a:tr>
              <a:tr h="274086">
                <a:tc>
                  <a:txBody>
                    <a:bodyPr/>
                    <a:lstStyle/>
                    <a:p>
                      <a:pPr algn="r">
                        <a:lnSpc>
                          <a:spcPct val="107000"/>
                        </a:lnSpc>
                        <a:spcAft>
                          <a:spcPts val="0"/>
                        </a:spcAft>
                      </a:pPr>
                      <a:r>
                        <a:rPr lang="et-EE" sz="800">
                          <a:effectLst/>
                        </a:rPr>
                        <a:t>2016</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430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26,88</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6,25</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86,00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10,00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12,00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nSpc>
                          <a:spcPct val="107000"/>
                        </a:lnSpc>
                        <a:spcAft>
                          <a:spcPts val="800"/>
                        </a:spcAft>
                      </a:pPr>
                      <a:r>
                        <a:rPr lang="et-EE" sz="800">
                          <a:effectLst/>
                        </a:rPr>
                        <a:t> </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0" marR="0" marT="0" marB="0" anchor="ctr"/>
                </a:tc>
              </a:tr>
              <a:tr h="274086">
                <a:tc>
                  <a:txBody>
                    <a:bodyPr/>
                    <a:lstStyle/>
                    <a:p>
                      <a:pPr algn="r">
                        <a:lnSpc>
                          <a:spcPct val="107000"/>
                        </a:lnSpc>
                        <a:spcAft>
                          <a:spcPts val="0"/>
                        </a:spcAft>
                      </a:pPr>
                      <a:r>
                        <a:rPr lang="et-EE" sz="800">
                          <a:effectLst/>
                        </a:rPr>
                        <a:t>2017</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470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29,38</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6,25</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94,00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15,00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12,00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nSpc>
                          <a:spcPct val="107000"/>
                        </a:lnSpc>
                        <a:spcAft>
                          <a:spcPts val="800"/>
                        </a:spcAft>
                      </a:pPr>
                      <a:r>
                        <a:rPr lang="et-EE" sz="800">
                          <a:effectLst/>
                        </a:rPr>
                        <a:t> </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0" marR="0" marT="0" marB="0" anchor="ctr"/>
                </a:tc>
              </a:tr>
              <a:tr h="274086">
                <a:tc>
                  <a:txBody>
                    <a:bodyPr/>
                    <a:lstStyle/>
                    <a:p>
                      <a:pPr algn="r">
                        <a:lnSpc>
                          <a:spcPct val="107000"/>
                        </a:lnSpc>
                        <a:spcAft>
                          <a:spcPts val="0"/>
                        </a:spcAft>
                      </a:pPr>
                      <a:r>
                        <a:rPr lang="et-EE" sz="800">
                          <a:effectLst/>
                        </a:rPr>
                        <a:t>2018*</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500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31,25</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6,25</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100,00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15,00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12,00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nSpc>
                          <a:spcPct val="107000"/>
                        </a:lnSpc>
                        <a:spcAft>
                          <a:spcPts val="800"/>
                        </a:spcAft>
                      </a:pPr>
                      <a:r>
                        <a:rPr lang="et-EE" sz="800">
                          <a:effectLst/>
                        </a:rPr>
                        <a:t> </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0" marR="0" marT="0" marB="0" anchor="ctr"/>
                </a:tc>
              </a:tr>
              <a:tr h="274086">
                <a:tc>
                  <a:txBody>
                    <a:bodyPr/>
                    <a:lstStyle/>
                    <a:p>
                      <a:pPr algn="r">
                        <a:lnSpc>
                          <a:spcPct val="107000"/>
                        </a:lnSpc>
                        <a:spcAft>
                          <a:spcPts val="0"/>
                        </a:spcAft>
                      </a:pPr>
                      <a:r>
                        <a:rPr lang="et-EE" sz="800">
                          <a:effectLst/>
                        </a:rPr>
                        <a:t>2018**</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500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30,00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 3,5</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100,00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17,50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17,50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nSpc>
                          <a:spcPct val="107000"/>
                        </a:lnSpc>
                        <a:spcAft>
                          <a:spcPts val="800"/>
                        </a:spcAft>
                      </a:pPr>
                      <a:r>
                        <a:rPr lang="et-EE" sz="800">
                          <a:effectLst/>
                        </a:rPr>
                        <a:t> </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0" marR="0" marT="0" marB="0" anchor="ctr"/>
                </a:tc>
              </a:tr>
              <a:tr h="274086">
                <a:tc>
                  <a:txBody>
                    <a:bodyPr/>
                    <a:lstStyle/>
                    <a:p>
                      <a:pPr algn="r">
                        <a:lnSpc>
                          <a:spcPct val="107000"/>
                        </a:lnSpc>
                        <a:spcAft>
                          <a:spcPts val="0"/>
                        </a:spcAft>
                      </a:pPr>
                      <a:r>
                        <a:rPr lang="et-EE" sz="800">
                          <a:effectLst/>
                        </a:rPr>
                        <a:t>2019***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540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29,70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5,5;4,0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108,00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21,60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21,60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nSpc>
                          <a:spcPct val="107000"/>
                        </a:lnSpc>
                        <a:spcAft>
                          <a:spcPts val="800"/>
                        </a:spcAft>
                      </a:pPr>
                      <a:r>
                        <a:rPr lang="et-EE" sz="800">
                          <a:effectLst/>
                        </a:rPr>
                        <a:t> </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0" marR="0" marT="0" marB="0" anchor="ctr"/>
                </a:tc>
              </a:tr>
              <a:tr h="274086">
                <a:tc>
                  <a:txBody>
                    <a:bodyPr/>
                    <a:lstStyle/>
                    <a:p>
                      <a:pPr algn="r">
                        <a:lnSpc>
                          <a:spcPct val="107000"/>
                        </a:lnSpc>
                        <a:spcAft>
                          <a:spcPts val="0"/>
                        </a:spcAft>
                      </a:pPr>
                      <a:r>
                        <a:rPr lang="et-EE" sz="800">
                          <a:effectLst/>
                        </a:rPr>
                        <a:t>2019****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540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29,70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5,5; 4,5</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108,00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24,30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24,30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 </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r>
              <a:tr h="274086">
                <a:tc>
                  <a:txBody>
                    <a:bodyPr/>
                    <a:lstStyle/>
                    <a:p>
                      <a:pPr algn="r">
                        <a:lnSpc>
                          <a:spcPct val="107000"/>
                        </a:lnSpc>
                        <a:spcAft>
                          <a:spcPts val="0"/>
                        </a:spcAft>
                      </a:pPr>
                      <a:r>
                        <a:rPr lang="et-EE" sz="800">
                          <a:effectLst/>
                        </a:rPr>
                        <a:t>2020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584</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29,20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5,0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109,60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29,20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29,20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nSpc>
                          <a:spcPct val="107000"/>
                        </a:lnSpc>
                        <a:spcAft>
                          <a:spcPts val="800"/>
                        </a:spcAft>
                      </a:pPr>
                      <a:r>
                        <a:rPr lang="et-EE" sz="800">
                          <a:effectLst/>
                        </a:rPr>
                        <a:t> </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0" marR="0" marT="0" marB="0" anchor="ctr"/>
                </a:tc>
              </a:tr>
              <a:tr h="205631">
                <a:tc gridSpan="3">
                  <a:txBody>
                    <a:bodyPr/>
                    <a:lstStyle/>
                    <a:p>
                      <a:pPr>
                        <a:lnSpc>
                          <a:spcPct val="107000"/>
                        </a:lnSpc>
                        <a:spcAft>
                          <a:spcPts val="0"/>
                        </a:spcAft>
                      </a:pPr>
                      <a:r>
                        <a:rPr lang="et-EE" sz="600">
                          <a:effectLst/>
                        </a:rPr>
                        <a:t>* kohatasu 01.01.2018 - 31.08.2018</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hMerge="1">
                  <a:txBody>
                    <a:bodyPr/>
                    <a:lstStyle/>
                    <a:p>
                      <a:endParaRPr lang="et-EE"/>
                    </a:p>
                  </a:txBody>
                  <a:tcPr/>
                </a:tc>
                <a:tc hMerge="1">
                  <a:txBody>
                    <a:bodyPr/>
                    <a:lstStyle/>
                    <a:p>
                      <a:endParaRPr lang="et-EE"/>
                    </a:p>
                  </a:txBody>
                  <a:tcPr/>
                </a:tc>
                <a:tc>
                  <a:txBody>
                    <a:bodyPr/>
                    <a:lstStyle/>
                    <a:p>
                      <a:pPr>
                        <a:lnSpc>
                          <a:spcPct val="107000"/>
                        </a:lnSpc>
                      </a:pPr>
                      <a:endParaRPr lang="et-EE" sz="800">
                        <a:effectLst/>
                        <a:latin typeface="Calibri" panose="020F0502020204030204" pitchFamily="34" charset="0"/>
                        <a:cs typeface="Times New Roman" panose="02020603050405020304" pitchFamily="18" charset="0"/>
                      </a:endParaRPr>
                    </a:p>
                  </a:txBody>
                  <a:tcPr marL="31223" marR="31223" marT="0" marB="0" anchor="b"/>
                </a:tc>
                <a:tc>
                  <a:txBody>
                    <a:bodyPr/>
                    <a:lstStyle/>
                    <a:p>
                      <a:pPr>
                        <a:lnSpc>
                          <a:spcPct val="107000"/>
                        </a:lnSpc>
                      </a:pPr>
                      <a:endParaRPr lang="et-EE" sz="800">
                        <a:effectLst/>
                        <a:latin typeface="Calibri" panose="020F0502020204030204" pitchFamily="34" charset="0"/>
                        <a:cs typeface="Times New Roman" panose="02020603050405020304" pitchFamily="18" charset="0"/>
                      </a:endParaRPr>
                    </a:p>
                  </a:txBody>
                  <a:tcPr marL="31223" marR="31223" marT="0" marB="0" anchor="b"/>
                </a:tc>
                <a:tc>
                  <a:txBody>
                    <a:bodyPr/>
                    <a:lstStyle/>
                    <a:p>
                      <a:pPr>
                        <a:lnSpc>
                          <a:spcPct val="107000"/>
                        </a:lnSpc>
                      </a:pPr>
                      <a:endParaRPr lang="et-EE" sz="800">
                        <a:effectLst/>
                        <a:latin typeface="Calibri" panose="020F0502020204030204" pitchFamily="34" charset="0"/>
                        <a:cs typeface="Times New Roman" panose="02020603050405020304" pitchFamily="18" charset="0"/>
                      </a:endParaRPr>
                    </a:p>
                  </a:txBody>
                  <a:tcPr marL="31223" marR="31223" marT="0" marB="0" anchor="b"/>
                </a:tc>
                <a:tc>
                  <a:txBody>
                    <a:bodyPr/>
                    <a:lstStyle/>
                    <a:p>
                      <a:pPr>
                        <a:lnSpc>
                          <a:spcPct val="107000"/>
                        </a:lnSpc>
                      </a:pPr>
                      <a:endParaRPr lang="et-EE" sz="800">
                        <a:effectLst/>
                        <a:latin typeface="Calibri" panose="020F0502020204030204" pitchFamily="34" charset="0"/>
                        <a:cs typeface="Times New Roman" panose="02020603050405020304" pitchFamily="18" charset="0"/>
                      </a:endParaRPr>
                    </a:p>
                  </a:txBody>
                  <a:tcPr marL="31223" marR="31223" marT="0" marB="0" anchor="b"/>
                </a:tc>
                <a:tc>
                  <a:txBody>
                    <a:bodyPr/>
                    <a:lstStyle/>
                    <a:p>
                      <a:pPr>
                        <a:lnSpc>
                          <a:spcPct val="107000"/>
                        </a:lnSpc>
                      </a:pPr>
                      <a:endParaRPr lang="et-EE" sz="800">
                        <a:effectLst/>
                        <a:latin typeface="Calibri" panose="020F0502020204030204" pitchFamily="34" charset="0"/>
                        <a:cs typeface="Times New Roman" panose="02020603050405020304" pitchFamily="18" charset="0"/>
                      </a:endParaRPr>
                    </a:p>
                  </a:txBody>
                  <a:tcPr marL="31223" marR="31223" marT="0" marB="0" anchor="b"/>
                </a:tc>
                <a:tc>
                  <a:txBody>
                    <a:bodyPr/>
                    <a:lstStyle/>
                    <a:p>
                      <a:pPr>
                        <a:lnSpc>
                          <a:spcPct val="107000"/>
                        </a:lnSpc>
                        <a:spcAft>
                          <a:spcPts val="800"/>
                        </a:spcAft>
                      </a:pPr>
                      <a:r>
                        <a:rPr lang="et-EE" sz="800">
                          <a:effectLst/>
                        </a:rPr>
                        <a:t> </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0" marR="0" marT="0" marB="0" anchor="ctr"/>
                </a:tc>
              </a:tr>
              <a:tr h="137043">
                <a:tc gridSpan="4">
                  <a:txBody>
                    <a:bodyPr/>
                    <a:lstStyle/>
                    <a:p>
                      <a:pPr>
                        <a:lnSpc>
                          <a:spcPct val="107000"/>
                        </a:lnSpc>
                        <a:spcAft>
                          <a:spcPts val="0"/>
                        </a:spcAft>
                      </a:pPr>
                      <a:r>
                        <a:rPr lang="et-EE" sz="600">
                          <a:effectLst/>
                        </a:rPr>
                        <a:t>** kohatasu 01.09.2018 - 31.12.2018</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hMerge="1">
                  <a:txBody>
                    <a:bodyPr/>
                    <a:lstStyle/>
                    <a:p>
                      <a:endParaRPr lang="et-EE"/>
                    </a:p>
                  </a:txBody>
                  <a:tcPr/>
                </a:tc>
                <a:tc hMerge="1">
                  <a:txBody>
                    <a:bodyPr/>
                    <a:lstStyle/>
                    <a:p>
                      <a:endParaRPr lang="et-EE"/>
                    </a:p>
                  </a:txBody>
                  <a:tcPr/>
                </a:tc>
                <a:tc hMerge="1">
                  <a:txBody>
                    <a:bodyPr/>
                    <a:lstStyle/>
                    <a:p>
                      <a:endParaRPr lang="et-EE"/>
                    </a:p>
                  </a:txBody>
                  <a:tcPr/>
                </a:tc>
                <a:tc>
                  <a:txBody>
                    <a:bodyPr/>
                    <a:lstStyle/>
                    <a:p>
                      <a:pPr>
                        <a:lnSpc>
                          <a:spcPct val="107000"/>
                        </a:lnSpc>
                      </a:pPr>
                      <a:endParaRPr lang="et-EE" sz="800">
                        <a:effectLst/>
                        <a:latin typeface="Calibri" panose="020F0502020204030204" pitchFamily="34" charset="0"/>
                        <a:cs typeface="Times New Roman" panose="02020603050405020304" pitchFamily="18" charset="0"/>
                      </a:endParaRPr>
                    </a:p>
                  </a:txBody>
                  <a:tcPr marL="31223" marR="31223" marT="0" marB="0" anchor="b"/>
                </a:tc>
                <a:tc>
                  <a:txBody>
                    <a:bodyPr/>
                    <a:lstStyle/>
                    <a:p>
                      <a:pPr>
                        <a:lnSpc>
                          <a:spcPct val="107000"/>
                        </a:lnSpc>
                      </a:pPr>
                      <a:endParaRPr lang="et-EE" sz="800">
                        <a:effectLst/>
                        <a:latin typeface="Calibri" panose="020F0502020204030204" pitchFamily="34" charset="0"/>
                        <a:cs typeface="Times New Roman" panose="02020603050405020304" pitchFamily="18" charset="0"/>
                      </a:endParaRPr>
                    </a:p>
                  </a:txBody>
                  <a:tcPr marL="31223" marR="31223" marT="0" marB="0" anchor="b"/>
                </a:tc>
                <a:tc>
                  <a:txBody>
                    <a:bodyPr/>
                    <a:lstStyle/>
                    <a:p>
                      <a:pPr>
                        <a:lnSpc>
                          <a:spcPct val="107000"/>
                        </a:lnSpc>
                      </a:pPr>
                      <a:endParaRPr lang="et-EE" sz="800">
                        <a:effectLst/>
                        <a:latin typeface="Calibri" panose="020F0502020204030204" pitchFamily="34" charset="0"/>
                        <a:cs typeface="Times New Roman" panose="02020603050405020304" pitchFamily="18" charset="0"/>
                      </a:endParaRPr>
                    </a:p>
                  </a:txBody>
                  <a:tcPr marL="31223" marR="31223" marT="0" marB="0" anchor="b"/>
                </a:tc>
                <a:tc>
                  <a:txBody>
                    <a:bodyPr/>
                    <a:lstStyle/>
                    <a:p>
                      <a:pPr>
                        <a:lnSpc>
                          <a:spcPct val="107000"/>
                        </a:lnSpc>
                      </a:pPr>
                      <a:endParaRPr lang="et-EE" sz="800">
                        <a:effectLst/>
                        <a:latin typeface="Calibri" panose="020F0502020204030204" pitchFamily="34" charset="0"/>
                        <a:cs typeface="Times New Roman" panose="02020603050405020304" pitchFamily="18" charset="0"/>
                      </a:endParaRPr>
                    </a:p>
                  </a:txBody>
                  <a:tcPr marL="31223" marR="31223" marT="0" marB="0" anchor="b"/>
                </a:tc>
                <a:tc>
                  <a:txBody>
                    <a:bodyPr/>
                    <a:lstStyle/>
                    <a:p>
                      <a:pPr>
                        <a:lnSpc>
                          <a:spcPct val="107000"/>
                        </a:lnSpc>
                        <a:spcAft>
                          <a:spcPts val="800"/>
                        </a:spcAft>
                      </a:pPr>
                      <a:r>
                        <a:rPr lang="et-EE" sz="800">
                          <a:effectLst/>
                        </a:rPr>
                        <a:t> </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0" marR="0" marT="0" marB="0" anchor="ctr"/>
                </a:tc>
              </a:tr>
              <a:tr h="137043">
                <a:tc gridSpan="4">
                  <a:txBody>
                    <a:bodyPr/>
                    <a:lstStyle/>
                    <a:p>
                      <a:pPr>
                        <a:lnSpc>
                          <a:spcPct val="107000"/>
                        </a:lnSpc>
                        <a:spcAft>
                          <a:spcPts val="0"/>
                        </a:spcAft>
                      </a:pPr>
                      <a:r>
                        <a:rPr lang="et-EE" sz="600">
                          <a:effectLst/>
                        </a:rPr>
                        <a:t>*** kohatasu 01.01.2019 - 31.08.2019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hMerge="1">
                  <a:txBody>
                    <a:bodyPr/>
                    <a:lstStyle/>
                    <a:p>
                      <a:endParaRPr lang="et-EE"/>
                    </a:p>
                  </a:txBody>
                  <a:tcPr/>
                </a:tc>
                <a:tc hMerge="1">
                  <a:txBody>
                    <a:bodyPr/>
                    <a:lstStyle/>
                    <a:p>
                      <a:endParaRPr lang="et-EE"/>
                    </a:p>
                  </a:txBody>
                  <a:tcPr/>
                </a:tc>
                <a:tc hMerge="1">
                  <a:txBody>
                    <a:bodyPr/>
                    <a:lstStyle/>
                    <a:p>
                      <a:endParaRPr lang="et-EE"/>
                    </a:p>
                  </a:txBody>
                  <a:tcPr/>
                </a:tc>
                <a:tc>
                  <a:txBody>
                    <a:bodyPr/>
                    <a:lstStyle/>
                    <a:p>
                      <a:pPr>
                        <a:lnSpc>
                          <a:spcPct val="107000"/>
                        </a:lnSpc>
                      </a:pPr>
                      <a:endParaRPr lang="et-EE" sz="800">
                        <a:effectLst/>
                        <a:latin typeface="Calibri" panose="020F0502020204030204" pitchFamily="34" charset="0"/>
                        <a:cs typeface="Times New Roman" panose="02020603050405020304" pitchFamily="18" charset="0"/>
                      </a:endParaRPr>
                    </a:p>
                  </a:txBody>
                  <a:tcPr marL="31223" marR="31223" marT="0" marB="0" anchor="b"/>
                </a:tc>
                <a:tc>
                  <a:txBody>
                    <a:bodyPr/>
                    <a:lstStyle/>
                    <a:p>
                      <a:pPr>
                        <a:lnSpc>
                          <a:spcPct val="107000"/>
                        </a:lnSpc>
                      </a:pPr>
                      <a:endParaRPr lang="et-EE" sz="800">
                        <a:effectLst/>
                        <a:latin typeface="Calibri" panose="020F0502020204030204" pitchFamily="34" charset="0"/>
                        <a:cs typeface="Times New Roman" panose="02020603050405020304" pitchFamily="18" charset="0"/>
                      </a:endParaRPr>
                    </a:p>
                  </a:txBody>
                  <a:tcPr marL="31223" marR="31223" marT="0" marB="0" anchor="b"/>
                </a:tc>
                <a:tc>
                  <a:txBody>
                    <a:bodyPr/>
                    <a:lstStyle/>
                    <a:p>
                      <a:pPr>
                        <a:lnSpc>
                          <a:spcPct val="107000"/>
                        </a:lnSpc>
                      </a:pPr>
                      <a:endParaRPr lang="et-EE" sz="800">
                        <a:effectLst/>
                        <a:latin typeface="Calibri" panose="020F0502020204030204" pitchFamily="34" charset="0"/>
                        <a:cs typeface="Times New Roman" panose="02020603050405020304" pitchFamily="18" charset="0"/>
                      </a:endParaRPr>
                    </a:p>
                  </a:txBody>
                  <a:tcPr marL="31223" marR="31223" marT="0" marB="0" anchor="b"/>
                </a:tc>
                <a:tc>
                  <a:txBody>
                    <a:bodyPr/>
                    <a:lstStyle/>
                    <a:p>
                      <a:pPr>
                        <a:lnSpc>
                          <a:spcPct val="107000"/>
                        </a:lnSpc>
                      </a:pPr>
                      <a:endParaRPr lang="et-EE" sz="800">
                        <a:effectLst/>
                        <a:latin typeface="Calibri" panose="020F0502020204030204" pitchFamily="34" charset="0"/>
                        <a:cs typeface="Times New Roman" panose="02020603050405020304" pitchFamily="18" charset="0"/>
                      </a:endParaRPr>
                    </a:p>
                  </a:txBody>
                  <a:tcPr marL="31223" marR="31223" marT="0" marB="0" anchor="b"/>
                </a:tc>
                <a:tc>
                  <a:txBody>
                    <a:bodyPr/>
                    <a:lstStyle/>
                    <a:p>
                      <a:pPr>
                        <a:lnSpc>
                          <a:spcPct val="107000"/>
                        </a:lnSpc>
                        <a:spcAft>
                          <a:spcPts val="800"/>
                        </a:spcAft>
                      </a:pPr>
                      <a:r>
                        <a:rPr lang="et-EE" sz="800">
                          <a:effectLst/>
                        </a:rPr>
                        <a:t> </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0" marR="0" marT="0" marB="0" anchor="ctr"/>
                </a:tc>
              </a:tr>
              <a:tr h="137043">
                <a:tc gridSpan="4">
                  <a:txBody>
                    <a:bodyPr/>
                    <a:lstStyle/>
                    <a:p>
                      <a:pPr>
                        <a:lnSpc>
                          <a:spcPct val="107000"/>
                        </a:lnSpc>
                        <a:spcAft>
                          <a:spcPts val="0"/>
                        </a:spcAft>
                      </a:pPr>
                      <a:r>
                        <a:rPr lang="et-EE" sz="600">
                          <a:effectLst/>
                        </a:rPr>
                        <a:t>**** kohatasu 01.09.2019 - 31.12.2019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hMerge="1">
                  <a:txBody>
                    <a:bodyPr/>
                    <a:lstStyle/>
                    <a:p>
                      <a:endParaRPr lang="et-EE"/>
                    </a:p>
                  </a:txBody>
                  <a:tcPr/>
                </a:tc>
                <a:tc hMerge="1">
                  <a:txBody>
                    <a:bodyPr/>
                    <a:lstStyle/>
                    <a:p>
                      <a:endParaRPr lang="et-EE"/>
                    </a:p>
                  </a:txBody>
                  <a:tcPr/>
                </a:tc>
                <a:tc hMerge="1">
                  <a:txBody>
                    <a:bodyPr/>
                    <a:lstStyle/>
                    <a:p>
                      <a:endParaRPr lang="et-EE"/>
                    </a:p>
                  </a:txBody>
                  <a:tcPr/>
                </a:tc>
                <a:tc>
                  <a:txBody>
                    <a:bodyPr/>
                    <a:lstStyle/>
                    <a:p>
                      <a:pPr>
                        <a:lnSpc>
                          <a:spcPct val="107000"/>
                        </a:lnSpc>
                      </a:pPr>
                      <a:endParaRPr lang="et-EE" sz="800">
                        <a:effectLst/>
                        <a:latin typeface="Calibri" panose="020F0502020204030204" pitchFamily="34" charset="0"/>
                        <a:cs typeface="Times New Roman" panose="02020603050405020304" pitchFamily="18" charset="0"/>
                      </a:endParaRPr>
                    </a:p>
                  </a:txBody>
                  <a:tcPr marL="31223" marR="31223" marT="0" marB="0" anchor="b"/>
                </a:tc>
                <a:tc>
                  <a:txBody>
                    <a:bodyPr/>
                    <a:lstStyle/>
                    <a:p>
                      <a:pPr>
                        <a:lnSpc>
                          <a:spcPct val="107000"/>
                        </a:lnSpc>
                      </a:pPr>
                      <a:endParaRPr lang="et-EE" sz="800">
                        <a:effectLst/>
                        <a:latin typeface="Calibri" panose="020F0502020204030204" pitchFamily="34" charset="0"/>
                        <a:cs typeface="Times New Roman" panose="02020603050405020304" pitchFamily="18" charset="0"/>
                      </a:endParaRPr>
                    </a:p>
                  </a:txBody>
                  <a:tcPr marL="31223" marR="31223" marT="0" marB="0" anchor="b"/>
                </a:tc>
                <a:tc>
                  <a:txBody>
                    <a:bodyPr/>
                    <a:lstStyle/>
                    <a:p>
                      <a:pPr>
                        <a:lnSpc>
                          <a:spcPct val="107000"/>
                        </a:lnSpc>
                      </a:pPr>
                      <a:endParaRPr lang="et-EE" sz="800">
                        <a:effectLst/>
                        <a:latin typeface="Calibri" panose="020F0502020204030204" pitchFamily="34" charset="0"/>
                        <a:cs typeface="Times New Roman" panose="02020603050405020304" pitchFamily="18" charset="0"/>
                      </a:endParaRPr>
                    </a:p>
                  </a:txBody>
                  <a:tcPr marL="31223" marR="31223" marT="0" marB="0" anchor="b"/>
                </a:tc>
                <a:tc>
                  <a:txBody>
                    <a:bodyPr/>
                    <a:lstStyle/>
                    <a:p>
                      <a:pPr>
                        <a:lnSpc>
                          <a:spcPct val="107000"/>
                        </a:lnSpc>
                      </a:pPr>
                      <a:endParaRPr lang="et-EE" sz="800">
                        <a:effectLst/>
                        <a:latin typeface="Calibri" panose="020F0502020204030204" pitchFamily="34" charset="0"/>
                        <a:cs typeface="Times New Roman" panose="02020603050405020304" pitchFamily="18" charset="0"/>
                      </a:endParaRPr>
                    </a:p>
                  </a:txBody>
                  <a:tcPr marL="31223" marR="31223" marT="0" marB="0" anchor="b"/>
                </a:tc>
                <a:tc>
                  <a:txBody>
                    <a:bodyPr/>
                    <a:lstStyle/>
                    <a:p>
                      <a:pPr>
                        <a:lnSpc>
                          <a:spcPct val="107000"/>
                        </a:lnSpc>
                        <a:spcAft>
                          <a:spcPts val="800"/>
                        </a:spcAft>
                      </a:pPr>
                      <a:r>
                        <a:rPr lang="et-EE" sz="800" dirty="0">
                          <a:effectLst/>
                        </a:rPr>
                        <a:t> </a:t>
                      </a:r>
                      <a:endParaRPr lang="et-EE" sz="800" dirty="0">
                        <a:effectLst/>
                        <a:latin typeface="Calibri" panose="020F0502020204030204" pitchFamily="34" charset="0"/>
                        <a:ea typeface="SimSun" panose="02010600030101010101" pitchFamily="2" charset="-122"/>
                        <a:cs typeface="Times New Roman" panose="02020603050405020304" pitchFamily="18" charset="0"/>
                      </a:endParaRPr>
                    </a:p>
                  </a:txBody>
                  <a:tcPr marL="0" marR="0" marT="0" marB="0" anchor="ctr"/>
                </a:tc>
              </a:tr>
            </a:tbl>
          </a:graphicData>
        </a:graphic>
      </p:graphicFrame>
    </p:spTree>
    <p:extLst>
      <p:ext uri="{BB962C8B-B14F-4D97-AF65-F5344CB8AC3E}">
        <p14:creationId xmlns:p14="http://schemas.microsoft.com/office/powerpoint/2010/main" val="36319481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1141413" y="618518"/>
            <a:ext cx="9905998" cy="676882"/>
          </a:xfrm>
        </p:spPr>
        <p:txBody>
          <a:bodyPr/>
          <a:lstStyle/>
          <a:p>
            <a:r>
              <a:rPr lang="et-EE" dirty="0" smtClean="0"/>
              <a:t>Asutuste omatulud</a:t>
            </a:r>
            <a:endParaRPr lang="et-EE" dirty="0"/>
          </a:p>
        </p:txBody>
      </p:sp>
      <p:sp>
        <p:nvSpPr>
          <p:cNvPr id="3" name="Sisu kohatäide 2"/>
          <p:cNvSpPr>
            <a:spLocks noGrp="1"/>
          </p:cNvSpPr>
          <p:nvPr>
            <p:ph idx="1"/>
          </p:nvPr>
        </p:nvSpPr>
        <p:spPr>
          <a:xfrm>
            <a:off x="0" y="1411287"/>
            <a:ext cx="10971211" cy="1629094"/>
          </a:xfrm>
        </p:spPr>
        <p:txBody>
          <a:bodyPr/>
          <a:lstStyle/>
          <a:p>
            <a:r>
              <a:rPr lang="et-EE" dirty="0" smtClean="0"/>
              <a:t>Seletuskirja lisa 9.2 tabel</a:t>
            </a:r>
            <a:endParaRPr lang="et-EE" dirty="0"/>
          </a:p>
        </p:txBody>
      </p:sp>
    </p:spTree>
    <p:extLst>
      <p:ext uri="{BB962C8B-B14F-4D97-AF65-F5344CB8AC3E}">
        <p14:creationId xmlns:p14="http://schemas.microsoft.com/office/powerpoint/2010/main" val="58915647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smtClean="0"/>
              <a:t>Muud tulud</a:t>
            </a:r>
            <a:endParaRPr lang="et-EE" dirty="0"/>
          </a:p>
        </p:txBody>
      </p:sp>
      <p:sp>
        <p:nvSpPr>
          <p:cNvPr id="3" name="Sisu kohatäide 2"/>
          <p:cNvSpPr>
            <a:spLocks noGrp="1"/>
          </p:cNvSpPr>
          <p:nvPr>
            <p:ph idx="1"/>
          </p:nvPr>
        </p:nvSpPr>
        <p:spPr>
          <a:xfrm>
            <a:off x="1141412" y="1609859"/>
            <a:ext cx="9905999" cy="4181342"/>
          </a:xfrm>
        </p:spPr>
        <p:txBody>
          <a:bodyPr/>
          <a:lstStyle/>
          <a:p>
            <a:r>
              <a:rPr lang="et-EE" dirty="0" smtClean="0"/>
              <a:t>Kohustuste võtmine (laen)  3 450 00 eurot.</a:t>
            </a:r>
          </a:p>
          <a:p>
            <a:r>
              <a:rPr lang="et-EE" dirty="0" smtClean="0"/>
              <a:t>Finantstulud </a:t>
            </a:r>
            <a:r>
              <a:rPr lang="et-EE" dirty="0"/>
              <a:t>2</a:t>
            </a:r>
            <a:r>
              <a:rPr lang="et-EE" dirty="0" smtClean="0"/>
              <a:t>00 eurot</a:t>
            </a:r>
          </a:p>
          <a:p>
            <a:r>
              <a:rPr lang="et-EE" dirty="0" smtClean="0"/>
              <a:t>Osaluste müük 1 000 000</a:t>
            </a:r>
          </a:p>
          <a:p>
            <a:r>
              <a:rPr lang="et-EE" dirty="0" smtClean="0"/>
              <a:t>TULUD KOKKU (eelarve maht) 19 929 947 eurot</a:t>
            </a:r>
            <a:endParaRPr lang="et-EE" dirty="0"/>
          </a:p>
        </p:txBody>
      </p:sp>
    </p:spTree>
    <p:extLst>
      <p:ext uri="{BB962C8B-B14F-4D97-AF65-F5344CB8AC3E}">
        <p14:creationId xmlns:p14="http://schemas.microsoft.com/office/powerpoint/2010/main" val="41492079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1141413" y="618518"/>
            <a:ext cx="9905998" cy="888310"/>
          </a:xfrm>
        </p:spPr>
        <p:txBody>
          <a:bodyPr/>
          <a:lstStyle/>
          <a:p>
            <a:pPr algn="ctr"/>
            <a:r>
              <a:rPr lang="et-EE" dirty="0" smtClean="0"/>
              <a:t>Kulud, investeeringud, laenud</a:t>
            </a:r>
            <a:endParaRPr lang="et-EE" dirty="0"/>
          </a:p>
        </p:txBody>
      </p:sp>
      <p:sp>
        <p:nvSpPr>
          <p:cNvPr id="3" name="Sisu kohatäide 2"/>
          <p:cNvSpPr>
            <a:spLocks noGrp="1"/>
          </p:cNvSpPr>
          <p:nvPr>
            <p:ph idx="1"/>
          </p:nvPr>
        </p:nvSpPr>
        <p:spPr>
          <a:xfrm>
            <a:off x="1141412" y="1386840"/>
            <a:ext cx="9905999" cy="4914900"/>
          </a:xfrm>
        </p:spPr>
        <p:txBody>
          <a:bodyPr/>
          <a:lstStyle/>
          <a:p>
            <a:r>
              <a:rPr lang="et-EE" dirty="0" smtClean="0"/>
              <a:t>Seletuskirja leheküljed 23 - 49</a:t>
            </a:r>
          </a:p>
          <a:p>
            <a:r>
              <a:rPr lang="et-EE" dirty="0" smtClean="0"/>
              <a:t>Investeerimistegevus lk 20 - 22</a:t>
            </a:r>
          </a:p>
          <a:p>
            <a:r>
              <a:rPr lang="et-EE" dirty="0" smtClean="0"/>
              <a:t>Laenud lk 52</a:t>
            </a:r>
          </a:p>
          <a:p>
            <a:endParaRPr lang="et-EE" dirty="0"/>
          </a:p>
        </p:txBody>
      </p:sp>
    </p:spTree>
    <p:extLst>
      <p:ext uri="{BB962C8B-B14F-4D97-AF65-F5344CB8AC3E}">
        <p14:creationId xmlns:p14="http://schemas.microsoft.com/office/powerpoint/2010/main" val="18406990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1141413" y="618518"/>
            <a:ext cx="9905998" cy="759521"/>
          </a:xfrm>
        </p:spPr>
        <p:txBody>
          <a:bodyPr/>
          <a:lstStyle/>
          <a:p>
            <a:pPr algn="ctr"/>
            <a:r>
              <a:rPr lang="et-EE" dirty="0" smtClean="0"/>
              <a:t>SUUREMAD INVESTEERINGUD</a:t>
            </a:r>
            <a:endParaRPr lang="et-EE" dirty="0"/>
          </a:p>
        </p:txBody>
      </p:sp>
      <p:sp>
        <p:nvSpPr>
          <p:cNvPr id="3" name="Sisu kohatäide 2"/>
          <p:cNvSpPr>
            <a:spLocks noGrp="1"/>
          </p:cNvSpPr>
          <p:nvPr>
            <p:ph idx="1"/>
          </p:nvPr>
        </p:nvSpPr>
        <p:spPr>
          <a:xfrm>
            <a:off x="1141412" y="1197735"/>
            <a:ext cx="9905999" cy="4593466"/>
          </a:xfrm>
        </p:spPr>
        <p:txBody>
          <a:bodyPr/>
          <a:lstStyle/>
          <a:p>
            <a:endParaRPr lang="et-EE" dirty="0" smtClean="0"/>
          </a:p>
          <a:p>
            <a:r>
              <a:rPr lang="et-EE" dirty="0" smtClean="0"/>
              <a:t>Türi Põhikool </a:t>
            </a:r>
            <a:r>
              <a:rPr lang="et-EE" dirty="0"/>
              <a:t>5</a:t>
            </a:r>
            <a:r>
              <a:rPr lang="et-EE" dirty="0" smtClean="0"/>
              <a:t> miljonit eurot (sh riigipoolne osalus 4 miljonit )</a:t>
            </a:r>
          </a:p>
          <a:p>
            <a:r>
              <a:rPr lang="et-EE" dirty="0" smtClean="0"/>
              <a:t>Spordihoone 3,45 miljonit eurot</a:t>
            </a:r>
          </a:p>
          <a:p>
            <a:pPr marL="0" indent="0">
              <a:buNone/>
            </a:pPr>
            <a:endParaRPr lang="et-EE" dirty="0" smtClean="0"/>
          </a:p>
          <a:p>
            <a:pPr marL="0" indent="0">
              <a:buNone/>
            </a:pPr>
            <a:r>
              <a:rPr lang="et-EE" dirty="0" smtClean="0"/>
              <a:t>INVESTEERINGUD KOKKU 8 539 896 eurot</a:t>
            </a:r>
          </a:p>
          <a:p>
            <a:pPr marL="0" indent="0">
              <a:buNone/>
            </a:pPr>
            <a:r>
              <a:rPr lang="et-EE" dirty="0"/>
              <a:t> </a:t>
            </a:r>
          </a:p>
        </p:txBody>
      </p:sp>
    </p:spTree>
    <p:extLst>
      <p:ext uri="{BB962C8B-B14F-4D97-AF65-F5344CB8AC3E}">
        <p14:creationId xmlns:p14="http://schemas.microsoft.com/office/powerpoint/2010/main" val="32483941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1141413" y="618518"/>
            <a:ext cx="9905998" cy="661642"/>
          </a:xfrm>
        </p:spPr>
        <p:txBody>
          <a:bodyPr/>
          <a:lstStyle/>
          <a:p>
            <a:pPr algn="ctr"/>
            <a:r>
              <a:rPr lang="et-EE" dirty="0" smtClean="0"/>
              <a:t>Uued teadmised</a:t>
            </a:r>
            <a:endParaRPr lang="et-EE" dirty="0"/>
          </a:p>
        </p:txBody>
      </p:sp>
      <p:sp>
        <p:nvSpPr>
          <p:cNvPr id="3" name="Sisu kohatäide 2"/>
          <p:cNvSpPr>
            <a:spLocks noGrp="1"/>
          </p:cNvSpPr>
          <p:nvPr>
            <p:ph idx="1"/>
          </p:nvPr>
        </p:nvSpPr>
        <p:spPr>
          <a:xfrm>
            <a:off x="1141412" y="1158240"/>
            <a:ext cx="9905999" cy="5585460"/>
          </a:xfrm>
        </p:spPr>
        <p:txBody>
          <a:bodyPr>
            <a:normAutofit/>
          </a:bodyPr>
          <a:lstStyle/>
          <a:p>
            <a:r>
              <a:rPr lang="et-EE" dirty="0" smtClean="0"/>
              <a:t>1. alampalk 540-lt 584-le. See toob kulu kaasa ca 30 tuh eurot</a:t>
            </a:r>
            <a:r>
              <a:rPr lang="et-EE" dirty="0"/>
              <a:t> </a:t>
            </a:r>
            <a:r>
              <a:rPr lang="et-EE" dirty="0" smtClean="0"/>
              <a:t>(muudatusettepanek II lugemiseks)</a:t>
            </a:r>
          </a:p>
          <a:p>
            <a:r>
              <a:rPr lang="et-EE" dirty="0" smtClean="0"/>
              <a:t>2. riigipoolt kooliõpetajate palk tõuseb 1 250-lt 1315-le (05.12.2019 VV otsus)</a:t>
            </a:r>
          </a:p>
          <a:p>
            <a:pPr marL="0" indent="0">
              <a:buNone/>
            </a:pPr>
            <a:r>
              <a:rPr lang="et-EE" dirty="0" smtClean="0"/>
              <a:t>3. Omavahelisel koolide arvlemisel ülempiir 92eurot (2019 – 91, 2018 – 89). Ükski omavalitsus ei ole esialgu peale riigikohtu lahendit keeldunud meile osalusi tasumast.</a:t>
            </a:r>
          </a:p>
          <a:p>
            <a:pPr marL="0" indent="0">
              <a:buNone/>
            </a:pPr>
            <a:r>
              <a:rPr lang="et-EE" dirty="0" smtClean="0"/>
              <a:t>4. Kõik riigipoolsed eraldised on avaldatud – lukku on löödud õpetajate töötasu numbrid, mida kokku on 3 230 677 eurot.</a:t>
            </a:r>
          </a:p>
          <a:p>
            <a:pPr marL="0" indent="0">
              <a:buNone/>
            </a:pPr>
            <a:endParaRPr lang="et-EE" dirty="0"/>
          </a:p>
        </p:txBody>
      </p:sp>
    </p:spTree>
    <p:extLst>
      <p:ext uri="{BB962C8B-B14F-4D97-AF65-F5344CB8AC3E}">
        <p14:creationId xmlns:p14="http://schemas.microsoft.com/office/powerpoint/2010/main" val="12480504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1141413" y="618517"/>
            <a:ext cx="9905998" cy="5769403"/>
          </a:xfrm>
        </p:spPr>
        <p:txBody>
          <a:bodyPr/>
          <a:lstStyle/>
          <a:p>
            <a:r>
              <a:rPr lang="et-EE" dirty="0">
                <a:effectLst/>
              </a:rPr>
              <a:t>Türi valla 2020. aasta eelarve keskendub Türi valla jätkusuutlikule majandamisele. </a:t>
            </a:r>
            <a:br>
              <a:rPr lang="et-EE" dirty="0">
                <a:effectLst/>
              </a:rPr>
            </a:br>
            <a:endParaRPr lang="et-EE" dirty="0"/>
          </a:p>
        </p:txBody>
      </p:sp>
    </p:spTree>
    <p:extLst>
      <p:ext uri="{BB962C8B-B14F-4D97-AF65-F5344CB8AC3E}">
        <p14:creationId xmlns:p14="http://schemas.microsoft.com/office/powerpoint/2010/main" val="25625088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1240473" y="351818"/>
            <a:ext cx="9905998" cy="1004542"/>
          </a:xfrm>
        </p:spPr>
        <p:txBody>
          <a:bodyPr/>
          <a:lstStyle/>
          <a:p>
            <a:pPr algn="ctr"/>
            <a:r>
              <a:rPr lang="et-EE" dirty="0" smtClean="0"/>
              <a:t>KUIDAS EDASI</a:t>
            </a:r>
            <a:endParaRPr lang="et-EE" dirty="0"/>
          </a:p>
        </p:txBody>
      </p:sp>
      <p:sp>
        <p:nvSpPr>
          <p:cNvPr id="3" name="Sisu kohatäide 2"/>
          <p:cNvSpPr>
            <a:spLocks noGrp="1"/>
          </p:cNvSpPr>
          <p:nvPr>
            <p:ph idx="1"/>
          </p:nvPr>
        </p:nvSpPr>
        <p:spPr>
          <a:xfrm>
            <a:off x="1141412" y="1356360"/>
            <a:ext cx="9905999" cy="4434841"/>
          </a:xfrm>
        </p:spPr>
        <p:txBody>
          <a:bodyPr/>
          <a:lstStyle/>
          <a:p>
            <a:r>
              <a:rPr lang="et-EE" dirty="0" smtClean="0"/>
              <a:t>Vastavalt Finantsjuhtimise korrale on juhtivkomisjoniks eelarve ja arenduskomisjon.</a:t>
            </a:r>
          </a:p>
          <a:p>
            <a:r>
              <a:rPr lang="et-EE" dirty="0" smtClean="0"/>
              <a:t>Pärast esimest lugemist avalikustatakse eelarve eelnõu ning kõigil on õigus teha muudatusi.</a:t>
            </a:r>
          </a:p>
          <a:p>
            <a:r>
              <a:rPr lang="et-EE" dirty="0" smtClean="0"/>
              <a:t>Muudatusettepanekute juures tuleb ära näidata arvutused muudatusega kaasnevatele väljaminekutele ja nende katteallikad.</a:t>
            </a:r>
          </a:p>
          <a:p>
            <a:r>
              <a:rPr lang="et-EE" dirty="0" smtClean="0"/>
              <a:t>Oma koosolekul annab juhtivkomisjon tähtaja, mis ajaks peavad muudatusettepanekud tulema.</a:t>
            </a:r>
            <a:endParaRPr lang="et-EE" dirty="0"/>
          </a:p>
        </p:txBody>
      </p:sp>
    </p:spTree>
    <p:extLst>
      <p:ext uri="{BB962C8B-B14F-4D97-AF65-F5344CB8AC3E}">
        <p14:creationId xmlns:p14="http://schemas.microsoft.com/office/powerpoint/2010/main" val="29154240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1141413" y="618518"/>
            <a:ext cx="9905998" cy="90142"/>
          </a:xfrm>
        </p:spPr>
        <p:txBody>
          <a:bodyPr>
            <a:normAutofit fontScale="90000"/>
          </a:bodyPr>
          <a:lstStyle/>
          <a:p>
            <a:endParaRPr lang="et-EE" dirty="0"/>
          </a:p>
        </p:txBody>
      </p:sp>
      <p:sp>
        <p:nvSpPr>
          <p:cNvPr id="3" name="Sisu kohatäide 2"/>
          <p:cNvSpPr>
            <a:spLocks noGrp="1"/>
          </p:cNvSpPr>
          <p:nvPr>
            <p:ph idx="1"/>
          </p:nvPr>
        </p:nvSpPr>
        <p:spPr>
          <a:xfrm>
            <a:off x="1141412" y="618518"/>
            <a:ext cx="9905999" cy="5172683"/>
          </a:xfrm>
        </p:spPr>
        <p:txBody>
          <a:bodyPr>
            <a:normAutofit fontScale="85000" lnSpcReduction="10000"/>
          </a:bodyPr>
          <a:lstStyle/>
          <a:p>
            <a:r>
              <a:rPr lang="et-EE" dirty="0" smtClean="0"/>
              <a:t>Rahandusosakond teeb muudatusettepanekutes koondi ning annab selle vallavalitsusele seisukoha võtmiseks.</a:t>
            </a:r>
          </a:p>
          <a:p>
            <a:r>
              <a:rPr lang="et-EE" dirty="0" smtClean="0"/>
              <a:t>Koond koos vallavalitsuse seisukohtadega läheb juhtivkomisjonile. Juhtivkomisjon arutab oma koosolekul ettepanekud läbi, lisab koondile oma seisukoha ning koond koos vallavalitsuse ja juhtivkomisjoni seisukohtadega esitatakse vallavolikogule teiseks lugemiseks.</a:t>
            </a:r>
          </a:p>
          <a:p>
            <a:r>
              <a:rPr lang="et-EE" dirty="0" smtClean="0"/>
              <a:t>Vallavolikogu hääletab kõik laekunud ettepanekud läbi.</a:t>
            </a:r>
          </a:p>
          <a:p>
            <a:r>
              <a:rPr lang="et-EE" dirty="0" smtClean="0"/>
              <a:t>Kui teine lugemine katkestatakse, siis võib teha muudatusettepanekuid juhtivkomisjoni poolt märgitud tähtajani.</a:t>
            </a:r>
          </a:p>
          <a:p>
            <a:r>
              <a:rPr lang="et-EE" dirty="0" smtClean="0"/>
              <a:t>Volikogu otsustab kas on vaja kolmandat lugemist. Teise ja kolmanda lugemise vahel võib sisse viia ainult sihtotstarbelisi laekumisi ning täiendada seletuskirja. Muid muudatusi sisse enam viia ei tohi.</a:t>
            </a:r>
          </a:p>
          <a:p>
            <a:endParaRPr lang="et-EE" dirty="0"/>
          </a:p>
          <a:p>
            <a:endParaRPr lang="et-EE" dirty="0" smtClean="0"/>
          </a:p>
          <a:p>
            <a:endParaRPr lang="et-EE" dirty="0"/>
          </a:p>
          <a:p>
            <a:endParaRPr lang="et-EE" dirty="0" smtClean="0"/>
          </a:p>
          <a:p>
            <a:endParaRPr lang="et-EE" dirty="0"/>
          </a:p>
        </p:txBody>
      </p:sp>
    </p:spTree>
    <p:extLst>
      <p:ext uri="{BB962C8B-B14F-4D97-AF65-F5344CB8AC3E}">
        <p14:creationId xmlns:p14="http://schemas.microsoft.com/office/powerpoint/2010/main" val="33553386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1141413" y="618518"/>
            <a:ext cx="9905998" cy="205730"/>
          </a:xfrm>
        </p:spPr>
        <p:txBody>
          <a:bodyPr>
            <a:normAutofit fontScale="90000"/>
          </a:bodyPr>
          <a:lstStyle/>
          <a:p>
            <a:endParaRPr lang="et-EE" dirty="0"/>
          </a:p>
        </p:txBody>
      </p:sp>
      <p:sp>
        <p:nvSpPr>
          <p:cNvPr id="3" name="Sisu kohatäide 2"/>
          <p:cNvSpPr>
            <a:spLocks noGrp="1"/>
          </p:cNvSpPr>
          <p:nvPr>
            <p:ph idx="1"/>
          </p:nvPr>
        </p:nvSpPr>
        <p:spPr>
          <a:xfrm>
            <a:off x="1141412" y="1030310"/>
            <a:ext cx="9905999" cy="4760891"/>
          </a:xfrm>
        </p:spPr>
        <p:txBody>
          <a:bodyPr>
            <a:normAutofit/>
          </a:bodyPr>
          <a:lstStyle/>
          <a:p>
            <a:r>
              <a:rPr lang="et-EE" sz="3600" dirty="0" smtClean="0"/>
              <a:t>MUUDATUSETTEPANEKUID OODATAKSE HILJEMALT 22. JAANUARIKS 2019 </a:t>
            </a:r>
            <a:r>
              <a:rPr lang="et-EE" sz="3600" smtClean="0"/>
              <a:t>KELL 09.00-KS </a:t>
            </a:r>
            <a:r>
              <a:rPr lang="et-EE" sz="3600" dirty="0" smtClean="0"/>
              <a:t>Kohtu 2 paberkandjal või DIGIALLKIRJASTATULT VALLAVALITSUS@TYRI.EE</a:t>
            </a:r>
            <a:endParaRPr lang="et-EE" sz="3600" dirty="0"/>
          </a:p>
        </p:txBody>
      </p:sp>
    </p:spTree>
    <p:extLst>
      <p:ext uri="{BB962C8B-B14F-4D97-AF65-F5344CB8AC3E}">
        <p14:creationId xmlns:p14="http://schemas.microsoft.com/office/powerpoint/2010/main" val="247817787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1141413" y="618518"/>
            <a:ext cx="9905998" cy="308761"/>
          </a:xfrm>
        </p:spPr>
        <p:txBody>
          <a:bodyPr>
            <a:normAutofit fontScale="90000"/>
          </a:bodyPr>
          <a:lstStyle/>
          <a:p>
            <a:endParaRPr lang="et-EE" dirty="0"/>
          </a:p>
        </p:txBody>
      </p:sp>
      <p:sp>
        <p:nvSpPr>
          <p:cNvPr id="3" name="Sisu kohatäide 2"/>
          <p:cNvSpPr>
            <a:spLocks noGrp="1"/>
          </p:cNvSpPr>
          <p:nvPr>
            <p:ph idx="1"/>
          </p:nvPr>
        </p:nvSpPr>
        <p:spPr>
          <a:xfrm>
            <a:off x="1141412" y="1416676"/>
            <a:ext cx="9905999" cy="4374525"/>
          </a:xfrm>
        </p:spPr>
        <p:txBody>
          <a:bodyPr>
            <a:normAutofit/>
          </a:bodyPr>
          <a:lstStyle/>
          <a:p>
            <a:pPr marL="457200" lvl="1" indent="0">
              <a:buNone/>
            </a:pPr>
            <a:r>
              <a:rPr lang="et-EE" sz="6600" dirty="0" smtClean="0"/>
              <a:t>TÄNUD KUULAMAST</a:t>
            </a:r>
          </a:p>
          <a:p>
            <a:pPr marL="457200" lvl="1" indent="0">
              <a:buNone/>
            </a:pPr>
            <a:r>
              <a:rPr lang="et-EE" sz="6600" dirty="0" smtClean="0"/>
              <a:t> JA PALUN KÜSIMUSI</a:t>
            </a:r>
            <a:endParaRPr lang="et-EE" sz="6600" dirty="0"/>
          </a:p>
        </p:txBody>
      </p:sp>
    </p:spTree>
    <p:extLst>
      <p:ext uri="{BB962C8B-B14F-4D97-AF65-F5344CB8AC3E}">
        <p14:creationId xmlns:p14="http://schemas.microsoft.com/office/powerpoint/2010/main" val="42056353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1141413" y="618517"/>
            <a:ext cx="9905998" cy="5769403"/>
          </a:xfrm>
        </p:spPr>
        <p:txBody>
          <a:bodyPr/>
          <a:lstStyle/>
          <a:p>
            <a:r>
              <a:rPr lang="et-EE" dirty="0">
                <a:effectLst/>
              </a:rPr>
              <a:t>Eelarve koostamisel on asutuste ning tegevusalade kulud prognoositud </a:t>
            </a:r>
            <a:r>
              <a:rPr lang="et-EE" dirty="0" err="1">
                <a:effectLst/>
              </a:rPr>
              <a:t>lähtuvalt</a:t>
            </a:r>
            <a:r>
              <a:rPr lang="et-EE" dirty="0">
                <a:effectLst/>
              </a:rPr>
              <a:t> eelarvete </a:t>
            </a:r>
            <a:r>
              <a:rPr lang="et-EE" dirty="0" err="1">
                <a:effectLst/>
              </a:rPr>
              <a:t>täitmisest</a:t>
            </a:r>
            <a:r>
              <a:rPr lang="et-EE" dirty="0">
                <a:effectLst/>
              </a:rPr>
              <a:t> ning 2020. aastal teadaolevatest vajadustest ning muutustest. </a:t>
            </a:r>
            <a:endParaRPr lang="et-EE" dirty="0"/>
          </a:p>
        </p:txBody>
      </p:sp>
    </p:spTree>
    <p:extLst>
      <p:ext uri="{BB962C8B-B14F-4D97-AF65-F5344CB8AC3E}">
        <p14:creationId xmlns:p14="http://schemas.microsoft.com/office/powerpoint/2010/main" val="18932045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967677" y="411480"/>
            <a:ext cx="9905998" cy="6309360"/>
          </a:xfrm>
        </p:spPr>
        <p:txBody>
          <a:bodyPr/>
          <a:lstStyle/>
          <a:p>
            <a:r>
              <a:rPr lang="et-EE" dirty="0">
                <a:effectLst/>
              </a:rPr>
              <a:t>eelarvestrateegia näeb ette püsikulude kasvu pidurdumise, siis on 2020. aasta eelarve tarbeks juba analüüsitud nii koosseise kui ka tegevusi ning sama tegevusega jätkame aasta jooksul eesmärgiga luua motiveerivaid ja läbipaistvaid palgasüsteeme meie (haridus)asutustes ning kasutada ressursse läbimõeldult.</a:t>
            </a:r>
            <a:br>
              <a:rPr lang="et-EE" dirty="0">
                <a:effectLst/>
              </a:rPr>
            </a:br>
            <a:endParaRPr lang="et-EE" dirty="0"/>
          </a:p>
        </p:txBody>
      </p:sp>
    </p:spTree>
    <p:extLst>
      <p:ext uri="{BB962C8B-B14F-4D97-AF65-F5344CB8AC3E}">
        <p14:creationId xmlns:p14="http://schemas.microsoft.com/office/powerpoint/2010/main" val="1132086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smtClean="0"/>
              <a:t>KOOSTAMISE AJAKAVA ja põhimõtted</a:t>
            </a:r>
            <a:endParaRPr lang="et-EE" dirty="0"/>
          </a:p>
        </p:txBody>
      </p:sp>
      <p:sp>
        <p:nvSpPr>
          <p:cNvPr id="3" name="Sisu kohatäide 2"/>
          <p:cNvSpPr>
            <a:spLocks noGrp="1"/>
          </p:cNvSpPr>
          <p:nvPr>
            <p:ph idx="1"/>
          </p:nvPr>
        </p:nvSpPr>
        <p:spPr>
          <a:xfrm>
            <a:off x="1013460" y="1531620"/>
            <a:ext cx="10033951" cy="4259581"/>
          </a:xfrm>
        </p:spPr>
        <p:txBody>
          <a:bodyPr>
            <a:normAutofit fontScale="92500" lnSpcReduction="10000"/>
          </a:bodyPr>
          <a:lstStyle/>
          <a:p>
            <a:r>
              <a:rPr lang="et-EE" dirty="0" smtClean="0"/>
              <a:t>1. 2020. aasta eelarve on koostatud TEKKEPÕHISUSE ALUSEL (seda tehakse kolmandat aastat)</a:t>
            </a:r>
          </a:p>
          <a:p>
            <a:r>
              <a:rPr lang="et-EE" dirty="0" smtClean="0"/>
              <a:t>2. Alustati eelarve koostamisega veebruaris 2019, kui alustati arengukava ja eelarvestrateegia 2019-2024 tegemisega.</a:t>
            </a:r>
          </a:p>
          <a:p>
            <a:r>
              <a:rPr lang="et-EE" dirty="0"/>
              <a:t>3</a:t>
            </a:r>
            <a:r>
              <a:rPr lang="et-EE" dirty="0" smtClean="0"/>
              <a:t>. kohtuti kõigi eelarve vastutavate täitjatega ehk asutuste juhtidega ning saadi ülevaade 2019. aastast ning räägiti üle, kuidas 2019. aastal on vaja kulusid kajastada .</a:t>
            </a:r>
          </a:p>
          <a:p>
            <a:r>
              <a:rPr lang="et-EE" dirty="0"/>
              <a:t>4</a:t>
            </a:r>
            <a:r>
              <a:rPr lang="et-EE" dirty="0" smtClean="0"/>
              <a:t>. seletati kõikidele asutuse juhtidele uuesti ja jälle kassa- ja tekkepõhise eelarve eripära, millest on alguses raske aru saada – rahaga on kergem.</a:t>
            </a:r>
          </a:p>
          <a:p>
            <a:endParaRPr lang="et-EE" dirty="0"/>
          </a:p>
          <a:p>
            <a:endParaRPr lang="et-EE" dirty="0" smtClean="0"/>
          </a:p>
          <a:p>
            <a:endParaRPr lang="et-EE" dirty="0"/>
          </a:p>
        </p:txBody>
      </p:sp>
    </p:spTree>
    <p:extLst>
      <p:ext uri="{BB962C8B-B14F-4D97-AF65-F5344CB8AC3E}">
        <p14:creationId xmlns:p14="http://schemas.microsoft.com/office/powerpoint/2010/main" val="15173483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1141413" y="618518"/>
            <a:ext cx="9905998" cy="814042"/>
          </a:xfrm>
        </p:spPr>
        <p:txBody>
          <a:bodyPr/>
          <a:lstStyle/>
          <a:p>
            <a:r>
              <a:rPr lang="et-EE" dirty="0"/>
              <a:t>KOOSTAMISE AJAKAVA ja </a:t>
            </a:r>
            <a:r>
              <a:rPr lang="et-EE" dirty="0" smtClean="0"/>
              <a:t>põhimõtted (2)</a:t>
            </a:r>
            <a:endParaRPr lang="et-EE" dirty="0"/>
          </a:p>
        </p:txBody>
      </p:sp>
      <p:sp>
        <p:nvSpPr>
          <p:cNvPr id="3" name="Sisu kohatäide 2"/>
          <p:cNvSpPr>
            <a:spLocks noGrp="1"/>
          </p:cNvSpPr>
          <p:nvPr>
            <p:ph idx="1"/>
          </p:nvPr>
        </p:nvSpPr>
        <p:spPr>
          <a:xfrm>
            <a:off x="1141412" y="1287780"/>
            <a:ext cx="9905999" cy="4503421"/>
          </a:xfrm>
        </p:spPr>
        <p:txBody>
          <a:bodyPr>
            <a:normAutofit fontScale="92500" lnSpcReduction="20000"/>
          </a:bodyPr>
          <a:lstStyle/>
          <a:p>
            <a:r>
              <a:rPr lang="et-EE" dirty="0"/>
              <a:t>5</a:t>
            </a:r>
            <a:r>
              <a:rPr lang="et-EE" dirty="0" smtClean="0"/>
              <a:t>. 7. mai 2019 korraldusega nr 171 kinnitas Türi Vallavalitsus eelarve 2019 tegevuskava, koostamise ajakava, tingimused ja vormid.</a:t>
            </a:r>
          </a:p>
          <a:p>
            <a:r>
              <a:rPr lang="et-EE" dirty="0" smtClean="0"/>
              <a:t>6. Vastavalt korraldusele sisestasid kõik tegevusalade vastutajad eelarvestamise programmi FRED oma soovid 2020. aastaks, lisades juurde kõik vajalikud materjalid.</a:t>
            </a:r>
          </a:p>
          <a:p>
            <a:r>
              <a:rPr lang="et-EE" dirty="0" smtClean="0"/>
              <a:t>7. Rahandusosakond tegi sellest koondi ning esitas vallavalitsusele esialgse koondi.</a:t>
            </a:r>
          </a:p>
          <a:p>
            <a:r>
              <a:rPr lang="et-EE" dirty="0" smtClean="0"/>
              <a:t>8. Oktoobrikuus 2019 olid kõigi eelarve eest vastutajatega kohtumised, kus arutati esitatud eelarved läbi, novembrikuus toimusid teistkordselt läbirääkimised, sest eelarvet oli vaja korrigeerida.</a:t>
            </a:r>
            <a:endParaRPr lang="et-EE" dirty="0"/>
          </a:p>
        </p:txBody>
      </p:sp>
    </p:spTree>
    <p:extLst>
      <p:ext uri="{BB962C8B-B14F-4D97-AF65-F5344CB8AC3E}">
        <p14:creationId xmlns:p14="http://schemas.microsoft.com/office/powerpoint/2010/main" val="26580600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1141413" y="618518"/>
            <a:ext cx="9905998" cy="875002"/>
          </a:xfrm>
        </p:spPr>
        <p:txBody>
          <a:bodyPr/>
          <a:lstStyle/>
          <a:p>
            <a:r>
              <a:rPr lang="et-EE" dirty="0"/>
              <a:t>KOOSTAMISE AJAKAVA ja põhimõtted </a:t>
            </a:r>
            <a:r>
              <a:rPr lang="et-EE" dirty="0" smtClean="0"/>
              <a:t>(3)</a:t>
            </a:r>
            <a:endParaRPr lang="et-EE" dirty="0"/>
          </a:p>
        </p:txBody>
      </p:sp>
      <p:sp>
        <p:nvSpPr>
          <p:cNvPr id="3" name="Sisu kohatäide 2"/>
          <p:cNvSpPr>
            <a:spLocks noGrp="1"/>
          </p:cNvSpPr>
          <p:nvPr>
            <p:ph idx="1"/>
          </p:nvPr>
        </p:nvSpPr>
        <p:spPr>
          <a:xfrm>
            <a:off x="1141412" y="1257300"/>
            <a:ext cx="9905999" cy="5394960"/>
          </a:xfrm>
        </p:spPr>
        <p:txBody>
          <a:bodyPr/>
          <a:lstStyle/>
          <a:p>
            <a:r>
              <a:rPr lang="et-EE" dirty="0" smtClean="0"/>
              <a:t>9.</a:t>
            </a:r>
            <a:r>
              <a:rPr lang="et-EE" dirty="0"/>
              <a:t> </a:t>
            </a:r>
            <a:r>
              <a:rPr lang="et-EE" dirty="0" smtClean="0"/>
              <a:t>Vallavalitsus andis 28. novembril volikogu istungil eelarve volikogule üle. </a:t>
            </a:r>
          </a:p>
          <a:p>
            <a:r>
              <a:rPr lang="et-EE" dirty="0" smtClean="0"/>
              <a:t>10. 27. novembril tutvustati eelnõu kultuuri- ja spordikomisjonis, 09. detsembril sotsiaalkomisjonis ning 10. detsembril toimub siis ühendkomisjon.</a:t>
            </a:r>
          </a:p>
          <a:p>
            <a:r>
              <a:rPr lang="et-EE" dirty="0" smtClean="0"/>
              <a:t>11. Eelnõu I lugemine toimub 19. detsembril.</a:t>
            </a:r>
          </a:p>
          <a:p>
            <a:endParaRPr lang="et-EE" dirty="0"/>
          </a:p>
        </p:txBody>
      </p:sp>
    </p:spTree>
    <p:extLst>
      <p:ext uri="{BB962C8B-B14F-4D97-AF65-F5344CB8AC3E}">
        <p14:creationId xmlns:p14="http://schemas.microsoft.com/office/powerpoint/2010/main" val="23736006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smtClean="0"/>
              <a:t>Koostamise alused</a:t>
            </a:r>
            <a:endParaRPr lang="et-EE" dirty="0"/>
          </a:p>
        </p:txBody>
      </p:sp>
      <p:sp>
        <p:nvSpPr>
          <p:cNvPr id="3" name="Sisu kohatäide 2"/>
          <p:cNvSpPr>
            <a:spLocks noGrp="1"/>
          </p:cNvSpPr>
          <p:nvPr>
            <p:ph idx="1"/>
          </p:nvPr>
        </p:nvSpPr>
        <p:spPr/>
        <p:txBody>
          <a:bodyPr/>
          <a:lstStyle/>
          <a:p>
            <a:r>
              <a:rPr lang="et-EE" dirty="0" smtClean="0"/>
              <a:t>1. Türi valla põhimäärus</a:t>
            </a:r>
          </a:p>
          <a:p>
            <a:r>
              <a:rPr lang="et-EE" dirty="0" smtClean="0"/>
              <a:t>2. Türi valla arengukava </a:t>
            </a:r>
          </a:p>
          <a:p>
            <a:r>
              <a:rPr lang="et-EE" dirty="0" smtClean="0"/>
              <a:t>3. Türi valla eelarvestrateegia </a:t>
            </a:r>
          </a:p>
          <a:p>
            <a:r>
              <a:rPr lang="et-EE" dirty="0" smtClean="0"/>
              <a:t>4. KOFS-</a:t>
            </a:r>
            <a:r>
              <a:rPr lang="et-EE" dirty="0" err="1" smtClean="0"/>
              <a:t>sist</a:t>
            </a:r>
            <a:endParaRPr lang="et-EE" dirty="0" smtClean="0"/>
          </a:p>
          <a:p>
            <a:endParaRPr lang="et-EE" dirty="0"/>
          </a:p>
        </p:txBody>
      </p:sp>
    </p:spTree>
    <p:extLst>
      <p:ext uri="{BB962C8B-B14F-4D97-AF65-F5344CB8AC3E}">
        <p14:creationId xmlns:p14="http://schemas.microsoft.com/office/powerpoint/2010/main" val="13300826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smtClean="0"/>
              <a:t>SELETUSKIRJA VÕRDLUSTABELID</a:t>
            </a:r>
            <a:endParaRPr lang="et-EE" dirty="0"/>
          </a:p>
        </p:txBody>
      </p:sp>
      <p:sp>
        <p:nvSpPr>
          <p:cNvPr id="3" name="Sisu kohatäide 2"/>
          <p:cNvSpPr>
            <a:spLocks noGrp="1"/>
          </p:cNvSpPr>
          <p:nvPr>
            <p:ph idx="1"/>
          </p:nvPr>
        </p:nvSpPr>
        <p:spPr>
          <a:xfrm>
            <a:off x="1141412" y="1699260"/>
            <a:ext cx="9905999" cy="4091941"/>
          </a:xfrm>
        </p:spPr>
        <p:txBody>
          <a:bodyPr>
            <a:normAutofit/>
          </a:bodyPr>
          <a:lstStyle/>
          <a:p>
            <a:r>
              <a:rPr lang="et-EE" dirty="0" smtClean="0"/>
              <a:t>1. Hetkel võrdlusandmetes on toodud 2018 eelarve täitmine, 2019 esialgne eelarve, 2019. aasta eelarve 2 lisaeelarvega, täitmine 14. novembri seisuga ning 2020 eelnõu</a:t>
            </a:r>
          </a:p>
          <a:p>
            <a:r>
              <a:rPr lang="et-EE" dirty="0" smtClean="0"/>
              <a:t>2. Eelarve vastuvõtmiseks peavad seletuskirjas olema võrdlusandmed – 2018 täitmine, 2019 täitmine ning 2020 eelnõu. Eelarve vastuvõtmise hetkeks ei ole kindlasti eelarve täitmist 2019 veel olemas, seega jäävad esialgsed andmed (mitte auditeeritud).</a:t>
            </a:r>
          </a:p>
        </p:txBody>
      </p:sp>
    </p:spTree>
    <p:extLst>
      <p:ext uri="{BB962C8B-B14F-4D97-AF65-F5344CB8AC3E}">
        <p14:creationId xmlns:p14="http://schemas.microsoft.com/office/powerpoint/2010/main" val="83662001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ing">
  <a:themeElements>
    <a:clrScheme name="Circuit">
      <a:dk1>
        <a:sysClr val="windowText" lastClr="000000"/>
      </a:dk1>
      <a:lt1>
        <a:sysClr val="window" lastClr="FFFFFF"/>
      </a:lt1>
      <a:dk2>
        <a:srgbClr val="2B5F27"/>
      </a:dk2>
      <a:lt2>
        <a:srgbClr val="D8FC68"/>
      </a:lt2>
      <a:accent1>
        <a:srgbClr val="DDC855"/>
      </a:accent1>
      <a:accent2>
        <a:srgbClr val="FCA03D"/>
      </a:accent2>
      <a:accent3>
        <a:srgbClr val="E36439"/>
      </a:accent3>
      <a:accent4>
        <a:srgbClr val="C2935B"/>
      </a:accent4>
      <a:accent5>
        <a:srgbClr val="88C25C"/>
      </a:accent5>
      <a:accent6>
        <a:srgbClr val="BFCC86"/>
      </a:accent6>
      <a:hlink>
        <a:srgbClr val="FFCE23"/>
      </a:hlink>
      <a:folHlink>
        <a:srgbClr val="FDEB86"/>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88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82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97ECCC31-8429-4523-BE8D-8F09B7A4D46D}"/>
    </a:ext>
  </a:extLst>
</a:theme>
</file>

<file path=docProps/app.xml><?xml version="1.0" encoding="utf-8"?>
<Properties xmlns="http://schemas.openxmlformats.org/officeDocument/2006/extended-properties" xmlns:vt="http://schemas.openxmlformats.org/officeDocument/2006/docPropsVTypes">
  <Template>TM04033919[[fn=Ring]]</Template>
  <TotalTime>759</TotalTime>
  <Words>1104</Words>
  <Application>Microsoft Office PowerPoint</Application>
  <PresentationFormat>Laiekraan</PresentationFormat>
  <Paragraphs>330</Paragraphs>
  <Slides>23</Slides>
  <Notes>0</Notes>
  <HiddenSlides>0</HiddenSlides>
  <MMClips>0</MMClips>
  <ScaleCrop>false</ScaleCrop>
  <HeadingPairs>
    <vt:vector size="6" baseType="variant">
      <vt:variant>
        <vt:lpstr>Kasutatud fondid</vt:lpstr>
      </vt:variant>
      <vt:variant>
        <vt:i4>7</vt:i4>
      </vt:variant>
      <vt:variant>
        <vt:lpstr>Kujundus</vt:lpstr>
      </vt:variant>
      <vt:variant>
        <vt:i4>1</vt:i4>
      </vt:variant>
      <vt:variant>
        <vt:lpstr>Slaidipealkirjad</vt:lpstr>
      </vt:variant>
      <vt:variant>
        <vt:i4>23</vt:i4>
      </vt:variant>
    </vt:vector>
  </HeadingPairs>
  <TitlesOfParts>
    <vt:vector size="31" baseType="lpstr">
      <vt:lpstr>SimSun</vt:lpstr>
      <vt:lpstr>Arial</vt:lpstr>
      <vt:lpstr>Calibri</vt:lpstr>
      <vt:lpstr>Times New Roman</vt:lpstr>
      <vt:lpstr>Trebuchet MS</vt:lpstr>
      <vt:lpstr>Tw Cen MT</vt:lpstr>
      <vt:lpstr>Wingdings</vt:lpstr>
      <vt:lpstr>Ring</vt:lpstr>
      <vt:lpstr>EELARVE 2020 EELNÕU</vt:lpstr>
      <vt:lpstr>Türi valla 2020. aasta eelarve keskendub Türi valla jätkusuutlikule majandamisele.  </vt:lpstr>
      <vt:lpstr>Eelarve koostamisel on asutuste ning tegevusalade kulud prognoositud lähtuvalt eelarvete täitmisest ning 2020. aastal teadaolevatest vajadustest ning muutustest. </vt:lpstr>
      <vt:lpstr>eelarvestrateegia näeb ette püsikulude kasvu pidurdumise, siis on 2020. aasta eelarve tarbeks juba analüüsitud nii koosseise kui ka tegevusi ning sama tegevusega jätkame aasta jooksul eesmärgiga luua motiveerivaid ja läbipaistvaid palgasüsteeme meie (haridus)asutustes ning kasutada ressursse läbimõeldult. </vt:lpstr>
      <vt:lpstr>KOOSTAMISE AJAKAVA ja põhimõtted</vt:lpstr>
      <vt:lpstr>KOOSTAMISE AJAKAVA ja põhimõtted (2)</vt:lpstr>
      <vt:lpstr>KOOSTAMISE AJAKAVA ja põhimõtted (3)</vt:lpstr>
      <vt:lpstr>Koostamise alused</vt:lpstr>
      <vt:lpstr>SELETUSKIRJA VÕRDLUSTABELID</vt:lpstr>
      <vt:lpstr>Kajastub, ei kajastu</vt:lpstr>
      <vt:lpstr>Üksikisiku tulumaks</vt:lpstr>
      <vt:lpstr>graafiliselt</vt:lpstr>
      <vt:lpstr>maamaks</vt:lpstr>
      <vt:lpstr>Kohatasud lasteaedades</vt:lpstr>
      <vt:lpstr>Asutuste omatulud</vt:lpstr>
      <vt:lpstr>Muud tulud</vt:lpstr>
      <vt:lpstr>Kulud, investeeringud, laenud</vt:lpstr>
      <vt:lpstr>SUUREMAD INVESTEERINGUD</vt:lpstr>
      <vt:lpstr>Uued teadmised</vt:lpstr>
      <vt:lpstr>KUIDAS EDASI</vt:lpstr>
      <vt:lpstr>PowerPointi esitlus</vt:lpstr>
      <vt:lpstr>PowerPointi esitlus</vt:lpstr>
      <vt:lpstr>PowerPointi esitlus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EELARVE 2016 EELNÕU</dc:title>
  <dc:creator>AimeR</dc:creator>
  <cp:lastModifiedBy>AimeR</cp:lastModifiedBy>
  <cp:revision>60</cp:revision>
  <cp:lastPrinted>2019-12-09T12:15:49Z</cp:lastPrinted>
  <dcterms:created xsi:type="dcterms:W3CDTF">2015-12-06T11:53:56Z</dcterms:created>
  <dcterms:modified xsi:type="dcterms:W3CDTF">2019-12-09T12:16:01Z</dcterms:modified>
</cp:coreProperties>
</file>