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93" r:id="rId4"/>
    <p:sldId id="282" r:id="rId5"/>
    <p:sldId id="296" r:id="rId6"/>
    <p:sldId id="295" r:id="rId7"/>
    <p:sldId id="284" r:id="rId8"/>
    <p:sldId id="263" r:id="rId9"/>
    <p:sldId id="285" r:id="rId10"/>
    <p:sldId id="264" r:id="rId11"/>
    <p:sldId id="265" r:id="rId12"/>
    <p:sldId id="286" r:id="rId13"/>
    <p:sldId id="269" r:id="rId14"/>
    <p:sldId id="268" r:id="rId15"/>
    <p:sldId id="290" r:id="rId16"/>
    <p:sldId id="287" r:id="rId17"/>
    <p:sldId id="294" r:id="rId18"/>
    <p:sldId id="292" r:id="rId1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114" d="100"/>
          <a:sy n="114" d="100"/>
        </p:scale>
        <p:origin x="474" y="102"/>
      </p:cViewPr>
      <p:guideLst>
        <p:guide orient="horz" pos="2137"/>
        <p:guide pos="3863"/>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t-EE"/>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t-EE"/>
              <a:t>FIT</a:t>
            </a:r>
            <a:r>
              <a:rPr lang="et-EE" baseline="0"/>
              <a:t> laekumine 2007 - 2020</a:t>
            </a:r>
            <a:endParaRPr lang="et-EE"/>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t-EE"/>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t-E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Leht1!$A$4:$A$17</c:f>
              <c:numCache>
                <c:formatCode>General</c:formatCode>
                <c:ptCount val="14"/>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numCache>
            </c:numRef>
          </c:cat>
          <c:val>
            <c:numRef>
              <c:f>Leht1!$B$4:$B$17</c:f>
              <c:numCache>
                <c:formatCode>#,##0</c:formatCode>
                <c:ptCount val="14"/>
                <c:pt idx="0">
                  <c:v>5576692</c:v>
                </c:pt>
                <c:pt idx="1">
                  <c:v>6414378</c:v>
                </c:pt>
                <c:pt idx="2">
                  <c:v>5354353</c:v>
                </c:pt>
                <c:pt idx="3">
                  <c:v>4778568</c:v>
                </c:pt>
                <c:pt idx="4">
                  <c:v>5027950</c:v>
                </c:pt>
                <c:pt idx="5">
                  <c:v>5281317</c:v>
                </c:pt>
                <c:pt idx="6">
                  <c:v>5721487</c:v>
                </c:pt>
                <c:pt idx="7">
                  <c:v>6083516</c:v>
                </c:pt>
                <c:pt idx="8">
                  <c:v>6450589</c:v>
                </c:pt>
                <c:pt idx="9">
                  <c:v>6757227</c:v>
                </c:pt>
                <c:pt idx="10">
                  <c:v>7114646</c:v>
                </c:pt>
                <c:pt idx="11">
                  <c:v>7881160</c:v>
                </c:pt>
                <c:pt idx="12">
                  <c:v>8476373</c:v>
                </c:pt>
                <c:pt idx="13">
                  <c:v>9100000</c:v>
                </c:pt>
              </c:numCache>
            </c:numRef>
          </c:val>
          <c:extLst>
            <c:ext xmlns:c16="http://schemas.microsoft.com/office/drawing/2014/chart" uri="{C3380CC4-5D6E-409C-BE32-E72D297353CC}">
              <c16:uniqueId val="{00000000-02BD-4DFF-81F9-6727D70034C1}"/>
            </c:ext>
          </c:extLst>
        </c:ser>
        <c:dLbls>
          <c:showLegendKey val="0"/>
          <c:showVal val="1"/>
          <c:showCatName val="0"/>
          <c:showSerName val="0"/>
          <c:showPercent val="0"/>
          <c:showBubbleSize val="0"/>
        </c:dLbls>
        <c:gapWidth val="150"/>
        <c:shape val="box"/>
        <c:axId val="385975552"/>
        <c:axId val="385975944"/>
        <c:axId val="0"/>
      </c:bar3DChart>
      <c:catAx>
        <c:axId val="3859755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crossAx val="385975944"/>
        <c:crosses val="autoZero"/>
        <c:auto val="1"/>
        <c:lblAlgn val="ctr"/>
        <c:lblOffset val="100"/>
        <c:noMultiLvlLbl val="0"/>
      </c:catAx>
      <c:valAx>
        <c:axId val="3859759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t-EE"/>
          </a:p>
        </c:txPr>
        <c:crossAx val="3859755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t-EE"/>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elslaid">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t-EE"/>
              <a:t>Muutke pealkirja laadi</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laadi muutmiseks</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3/6/2020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ldiallkirjaga panoraampilt">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t-EE"/>
              <a:t>Muutke pealkirja laadi</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t-EE"/>
              <a:t>Pildi lisamiseks klõpsake ikooni</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t-EE"/>
              <a:t>Muutke pealkirja laadi</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ldi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t-EE"/>
              <a:t>Muutke pealkirja laadi</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Muutke teksti laade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t-EE"/>
              <a:t>Muutke pealkirja laadi</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veergu">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t-EE"/>
              <a:t>Muutke pealkirja laadi</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3" name="Date Placeholder 2"/>
          <p:cNvSpPr>
            <a:spLocks noGrp="1"/>
          </p:cNvSpPr>
          <p:nvPr>
            <p:ph type="dt" sz="half" idx="10"/>
          </p:nvPr>
        </p:nvSpPr>
        <p:spPr/>
        <p:txBody>
          <a:bodyPr/>
          <a:lstStyle/>
          <a:p>
            <a:fld id="{48A87A34-81AB-432B-8DAE-1953F412C126}" type="datetimeFigureOut">
              <a:rPr lang="en-US" dirty="0"/>
              <a:t>3/6/2020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ldiveerg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t-EE"/>
              <a:t>Muutke pealkirja laadi</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t-EE"/>
              <a:t>Pildi lisamiseks klõpsake ikooni</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t-EE"/>
              <a:t>Pildi lisamiseks klõpsake ikooni</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t-EE"/>
              <a:t>Pildi lisamiseks klõpsake ikooni</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3" name="Date Placeholder 2"/>
          <p:cNvSpPr>
            <a:spLocks noGrp="1"/>
          </p:cNvSpPr>
          <p:nvPr>
            <p:ph type="dt" sz="half" idx="10"/>
          </p:nvPr>
        </p:nvSpPr>
        <p:spPr/>
        <p:txBody>
          <a:bodyPr/>
          <a:lstStyle/>
          <a:p>
            <a:fld id="{48A87A34-81AB-432B-8DAE-1953F412C126}" type="datetimeFigureOut">
              <a:rPr lang="en-US" dirty="0"/>
              <a:t>3/6/2020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Muutke pealkirja laadi</a:t>
            </a:r>
            <a:endParaRPr lang="en-US" dirty="0"/>
          </a:p>
        </p:txBody>
      </p:sp>
      <p:sp>
        <p:nvSpPr>
          <p:cNvPr id="3" name="Vertical Text Placeholder 2"/>
          <p:cNvSpPr>
            <a:spLocks noGrp="1"/>
          </p:cNvSpPr>
          <p:nvPr>
            <p:ph type="body" orient="vert" idx="1"/>
          </p:nvPr>
        </p:nvSpPr>
        <p:spPr/>
        <p:txBody>
          <a:bodyPr vert="eaVert" anchor="t"/>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t-EE"/>
              <a:t>Muutke pealkirja laadi</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Muutke pealkirja laadi</a:t>
            </a:r>
            <a:endParaRPr lang="en-US" dirty="0"/>
          </a:p>
        </p:txBody>
      </p:sp>
      <p:sp>
        <p:nvSpPr>
          <p:cNvPr id="3" name="Content Placeholder 2"/>
          <p:cNvSpPr>
            <a:spLocks noGrp="1"/>
          </p:cNvSpPr>
          <p:nvPr>
            <p:ph idx="1"/>
          </p:nvPr>
        </p:nvSpPr>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t-EE"/>
              <a:t>Muutke pealkirja laadi</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Muutke teksti laade</a:t>
            </a:r>
          </a:p>
        </p:txBody>
      </p:sp>
      <p:sp>
        <p:nvSpPr>
          <p:cNvPr id="4" name="Date Placeholder 3"/>
          <p:cNvSpPr>
            <a:spLocks noGrp="1"/>
          </p:cNvSpPr>
          <p:nvPr>
            <p:ph type="dt" sz="half" idx="10"/>
          </p:nvPr>
        </p:nvSpPr>
        <p:spPr/>
        <p:txBody>
          <a:bodyPr/>
          <a:lstStyle/>
          <a:p>
            <a:fld id="{48A87A34-81AB-432B-8DAE-1953F412C126}" type="datetimeFigureOut">
              <a:rPr lang="en-US" dirty="0"/>
              <a:t>3/6/2020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Muutke pealkirja laadi</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t-EE"/>
              <a:t>Muutke pealkirja laadi</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4" name="Content Placeholder 3"/>
          <p:cNvSpPr>
            <a:spLocks noGrp="1"/>
          </p:cNvSpPr>
          <p:nvPr>
            <p:ph sz="half" idx="2"/>
          </p:nvPr>
        </p:nvSpPr>
        <p:spPr>
          <a:xfrm>
            <a:off x="1141410" y="3073397"/>
            <a:ext cx="4878391" cy="2717801"/>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6" name="Content Placeholder 5"/>
          <p:cNvSpPr>
            <a:spLocks noGrp="1"/>
          </p:cNvSpPr>
          <p:nvPr>
            <p:ph sz="quarter" idx="4"/>
          </p:nvPr>
        </p:nvSpPr>
        <p:spPr>
          <a:xfrm>
            <a:off x="6172200" y="3073397"/>
            <a:ext cx="4875210" cy="2717801"/>
          </a:xfrm>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Muutke pealkirja laadi</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t-EE"/>
              <a:t>Muutke pealkirja laadi</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t-EE"/>
              <a:t>Muutke pealkirja laadi</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t-EE"/>
              <a:t>Pildi lisamiseks klõpsake ikooni</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Muutke teksti laade</a:t>
            </a:r>
          </a:p>
        </p:txBody>
      </p:sp>
      <p:sp>
        <p:nvSpPr>
          <p:cNvPr id="5" name="Date Placeholder 4"/>
          <p:cNvSpPr>
            <a:spLocks noGrp="1"/>
          </p:cNvSpPr>
          <p:nvPr>
            <p:ph type="dt" sz="half" idx="10"/>
          </p:nvPr>
        </p:nvSpPr>
        <p:spPr/>
        <p:txBody>
          <a:bodyPr/>
          <a:lstStyle/>
          <a:p>
            <a:fld id="{48A87A34-81AB-432B-8DAE-1953F412C126}" type="datetimeFigureOut">
              <a:rPr lang="en-US" dirty="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3/6/2020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normAutofit/>
          </a:bodyPr>
          <a:lstStyle/>
          <a:p>
            <a:pPr algn="ctr"/>
            <a:r>
              <a:rPr lang="et-EE" sz="6000" dirty="0"/>
              <a:t>EELARVE 2020</a:t>
            </a:r>
          </a:p>
        </p:txBody>
      </p:sp>
      <p:sp>
        <p:nvSpPr>
          <p:cNvPr id="3" name="Alapealkiri 2"/>
          <p:cNvSpPr>
            <a:spLocks noGrp="1"/>
          </p:cNvSpPr>
          <p:nvPr>
            <p:ph type="subTitle" idx="1"/>
          </p:nvPr>
        </p:nvSpPr>
        <p:spPr>
          <a:xfrm>
            <a:off x="1876424" y="4765182"/>
            <a:ext cx="8791575" cy="492617"/>
          </a:xfrm>
        </p:spPr>
        <p:txBody>
          <a:bodyPr/>
          <a:lstStyle/>
          <a:p>
            <a:pPr algn="ctr"/>
            <a:r>
              <a:rPr lang="et-EE" dirty="0"/>
              <a:t>VEEBRUAR 2020</a:t>
            </a:r>
          </a:p>
        </p:txBody>
      </p:sp>
    </p:spTree>
    <p:extLst>
      <p:ext uri="{BB962C8B-B14F-4D97-AF65-F5344CB8AC3E}">
        <p14:creationId xmlns:p14="http://schemas.microsoft.com/office/powerpoint/2010/main" val="2120193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849674"/>
          </a:xfrm>
        </p:spPr>
        <p:txBody>
          <a:bodyPr/>
          <a:lstStyle/>
          <a:p>
            <a:pPr algn="ctr"/>
            <a:r>
              <a:rPr lang="et-EE" dirty="0"/>
              <a:t>maamaks</a:t>
            </a:r>
          </a:p>
        </p:txBody>
      </p:sp>
      <p:graphicFrame>
        <p:nvGraphicFramePr>
          <p:cNvPr id="4" name="Sisu kohatäide 3"/>
          <p:cNvGraphicFramePr>
            <a:graphicFrameLocks noGrp="1"/>
          </p:cNvGraphicFramePr>
          <p:nvPr>
            <p:ph idx="1"/>
            <p:extLst>
              <p:ext uri="{D42A27DB-BD31-4B8C-83A1-F6EECF244321}">
                <p14:modId xmlns:p14="http://schemas.microsoft.com/office/powerpoint/2010/main" val="172762257"/>
              </p:ext>
            </p:extLst>
          </p:nvPr>
        </p:nvGraphicFramePr>
        <p:xfrm>
          <a:off x="1221971" y="1468194"/>
          <a:ext cx="8545483" cy="5098860"/>
        </p:xfrm>
        <a:graphic>
          <a:graphicData uri="http://schemas.openxmlformats.org/drawingml/2006/table">
            <a:tbl>
              <a:tblPr>
                <a:tableStyleId>{5C22544A-7EE6-4342-B048-85BDC9FD1C3A}</a:tableStyleId>
              </a:tblPr>
              <a:tblGrid>
                <a:gridCol w="3320219">
                  <a:extLst>
                    <a:ext uri="{9D8B030D-6E8A-4147-A177-3AD203B41FA5}">
                      <a16:colId xmlns:a16="http://schemas.microsoft.com/office/drawing/2014/main" val="20000"/>
                    </a:ext>
                  </a:extLst>
                </a:gridCol>
                <a:gridCol w="2612632">
                  <a:extLst>
                    <a:ext uri="{9D8B030D-6E8A-4147-A177-3AD203B41FA5}">
                      <a16:colId xmlns:a16="http://schemas.microsoft.com/office/drawing/2014/main" val="20001"/>
                    </a:ext>
                  </a:extLst>
                </a:gridCol>
                <a:gridCol w="2612632">
                  <a:extLst>
                    <a:ext uri="{9D8B030D-6E8A-4147-A177-3AD203B41FA5}">
                      <a16:colId xmlns:a16="http://schemas.microsoft.com/office/drawing/2014/main" val="20002"/>
                    </a:ext>
                  </a:extLst>
                </a:gridCol>
              </a:tblGrid>
              <a:tr h="339924">
                <a:tc>
                  <a:txBody>
                    <a:bodyPr/>
                    <a:lstStyle/>
                    <a:p>
                      <a:pPr algn="l" fontAlgn="b"/>
                      <a:r>
                        <a:rPr lang="et-EE" sz="1100" u="none" strike="noStrike">
                          <a:effectLst/>
                        </a:rPr>
                        <a:t>aasta</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t-EE" sz="1100" u="none" strike="noStrike">
                          <a:effectLst/>
                        </a:rPr>
                        <a:t>maamaks</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t-EE" sz="1100" u="none" strike="noStrike">
                          <a:effectLst/>
                        </a:rPr>
                        <a:t>kasv %</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0"/>
                  </a:ext>
                </a:extLst>
              </a:tr>
              <a:tr h="339924">
                <a:tc>
                  <a:txBody>
                    <a:bodyPr/>
                    <a:lstStyle/>
                    <a:p>
                      <a:pPr algn="r" fontAlgn="b"/>
                      <a:r>
                        <a:rPr lang="et-EE" sz="1100" u="none" strike="noStrike">
                          <a:effectLst/>
                        </a:rPr>
                        <a:t>2007</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468 137</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t-EE" sz="1100" u="none" strike="noStrike">
                          <a:effectLst/>
                        </a:rPr>
                        <a:t>-</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1"/>
                  </a:ext>
                </a:extLst>
              </a:tr>
              <a:tr h="339924">
                <a:tc>
                  <a:txBody>
                    <a:bodyPr/>
                    <a:lstStyle/>
                    <a:p>
                      <a:pPr algn="r" fontAlgn="b"/>
                      <a:r>
                        <a:rPr lang="et-EE" sz="1100" u="none" strike="noStrike">
                          <a:effectLst/>
                        </a:rPr>
                        <a:t>2008</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463 071</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-1,08</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2"/>
                  </a:ext>
                </a:extLst>
              </a:tr>
              <a:tr h="339924">
                <a:tc>
                  <a:txBody>
                    <a:bodyPr/>
                    <a:lstStyle/>
                    <a:p>
                      <a:pPr algn="r" fontAlgn="b"/>
                      <a:r>
                        <a:rPr lang="et-EE" sz="1100" u="none" strike="noStrike">
                          <a:effectLst/>
                        </a:rPr>
                        <a:t>2009</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458 125</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-1,07</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3"/>
                  </a:ext>
                </a:extLst>
              </a:tr>
              <a:tr h="339924">
                <a:tc>
                  <a:txBody>
                    <a:bodyPr/>
                    <a:lstStyle/>
                    <a:p>
                      <a:pPr algn="r" fontAlgn="b"/>
                      <a:r>
                        <a:rPr lang="et-EE" sz="1100" u="none" strike="noStrike">
                          <a:effectLst/>
                        </a:rPr>
                        <a:t>2010</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531 729</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16,07</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4"/>
                  </a:ext>
                </a:extLst>
              </a:tr>
              <a:tr h="339924">
                <a:tc>
                  <a:txBody>
                    <a:bodyPr/>
                    <a:lstStyle/>
                    <a:p>
                      <a:pPr algn="r" fontAlgn="b"/>
                      <a:r>
                        <a:rPr lang="et-EE" sz="1100" u="none" strike="noStrike">
                          <a:effectLst/>
                        </a:rPr>
                        <a:t>2011</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495 099</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-6,89</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5"/>
                  </a:ext>
                </a:extLst>
              </a:tr>
              <a:tr h="339924">
                <a:tc>
                  <a:txBody>
                    <a:bodyPr/>
                    <a:lstStyle/>
                    <a:p>
                      <a:pPr algn="r" fontAlgn="b"/>
                      <a:r>
                        <a:rPr lang="et-EE" sz="1100" u="none" strike="noStrike">
                          <a:effectLst/>
                        </a:rPr>
                        <a:t>2012</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523 684</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5,77</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6"/>
                  </a:ext>
                </a:extLst>
              </a:tr>
              <a:tr h="339924">
                <a:tc>
                  <a:txBody>
                    <a:bodyPr/>
                    <a:lstStyle/>
                    <a:p>
                      <a:pPr algn="r" fontAlgn="b"/>
                      <a:r>
                        <a:rPr lang="et-EE" sz="1100" u="none" strike="noStrike">
                          <a:effectLst/>
                        </a:rPr>
                        <a:t>2013</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495 346</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-5,41</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7"/>
                  </a:ext>
                </a:extLst>
              </a:tr>
              <a:tr h="339924">
                <a:tc>
                  <a:txBody>
                    <a:bodyPr/>
                    <a:lstStyle/>
                    <a:p>
                      <a:pPr algn="r" fontAlgn="b"/>
                      <a:r>
                        <a:rPr lang="et-EE" sz="1100" u="none" strike="noStrike">
                          <a:effectLst/>
                        </a:rPr>
                        <a:t>2014</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492 995</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-0,47</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8"/>
                  </a:ext>
                </a:extLst>
              </a:tr>
              <a:tr h="339924">
                <a:tc>
                  <a:txBody>
                    <a:bodyPr/>
                    <a:lstStyle/>
                    <a:p>
                      <a:pPr algn="r" fontAlgn="b"/>
                      <a:r>
                        <a:rPr lang="et-EE" sz="1100" u="none" strike="noStrike">
                          <a:effectLst/>
                        </a:rPr>
                        <a:t>2015</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492 468</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-0,11</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9"/>
                  </a:ext>
                </a:extLst>
              </a:tr>
              <a:tr h="339924">
                <a:tc>
                  <a:txBody>
                    <a:bodyPr/>
                    <a:lstStyle/>
                    <a:p>
                      <a:pPr algn="r" fontAlgn="b"/>
                      <a:r>
                        <a:rPr lang="et-EE" sz="1100" u="none" strike="noStrike">
                          <a:effectLst/>
                        </a:rPr>
                        <a:t>2016</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492 918</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0,09</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10"/>
                  </a:ext>
                </a:extLst>
              </a:tr>
              <a:tr h="339924">
                <a:tc>
                  <a:txBody>
                    <a:bodyPr/>
                    <a:lstStyle/>
                    <a:p>
                      <a:pPr algn="r" fontAlgn="b"/>
                      <a:r>
                        <a:rPr lang="et-EE" sz="1100" u="none" strike="noStrike">
                          <a:effectLst/>
                        </a:rPr>
                        <a:t>2017</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505 310</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2,51</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11"/>
                  </a:ext>
                </a:extLst>
              </a:tr>
              <a:tr h="339924">
                <a:tc>
                  <a:txBody>
                    <a:bodyPr/>
                    <a:lstStyle/>
                    <a:p>
                      <a:pPr algn="r" fontAlgn="b"/>
                      <a:r>
                        <a:rPr lang="et-EE" sz="1100" u="none" strike="noStrike">
                          <a:effectLst/>
                        </a:rPr>
                        <a:t>2018</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505 798</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0,10</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12"/>
                  </a:ext>
                </a:extLst>
              </a:tr>
              <a:tr h="339924">
                <a:tc>
                  <a:txBody>
                    <a:bodyPr/>
                    <a:lstStyle/>
                    <a:p>
                      <a:pPr algn="r" fontAlgn="b"/>
                      <a:r>
                        <a:rPr lang="et-EE" sz="1100" u="none" strike="noStrike">
                          <a:effectLst/>
                        </a:rPr>
                        <a:t>2019</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531 466</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5,07</a:t>
                      </a:r>
                      <a:endParaRPr lang="et-EE"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13"/>
                  </a:ext>
                </a:extLst>
              </a:tr>
              <a:tr h="339924">
                <a:tc>
                  <a:txBody>
                    <a:bodyPr/>
                    <a:lstStyle/>
                    <a:p>
                      <a:pPr algn="r" fontAlgn="b"/>
                      <a:r>
                        <a:rPr lang="et-EE" sz="1100" u="none" strike="noStrike">
                          <a:effectLst/>
                        </a:rPr>
                        <a:t>2020</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a:effectLst/>
                        </a:rPr>
                        <a:t>515 000</a:t>
                      </a:r>
                      <a:endParaRPr lang="et-EE"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t-EE" sz="1100" u="none" strike="noStrike" dirty="0">
                          <a:effectLst/>
                        </a:rPr>
                        <a:t>-3,10</a:t>
                      </a:r>
                      <a:endParaRPr lang="et-EE" sz="11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3427794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772400"/>
          </a:xfrm>
        </p:spPr>
        <p:txBody>
          <a:bodyPr/>
          <a:lstStyle/>
          <a:p>
            <a:pPr algn="ctr"/>
            <a:r>
              <a:rPr lang="et-EE" dirty="0"/>
              <a:t>Kohatasud lasteaedades</a:t>
            </a:r>
          </a:p>
        </p:txBody>
      </p:sp>
      <p:graphicFrame>
        <p:nvGraphicFramePr>
          <p:cNvPr id="4" name="Sisu kohatäide 3"/>
          <p:cNvGraphicFramePr>
            <a:graphicFrameLocks noGrp="1"/>
          </p:cNvGraphicFramePr>
          <p:nvPr>
            <p:ph idx="1"/>
            <p:extLst>
              <p:ext uri="{D42A27DB-BD31-4B8C-83A1-F6EECF244321}">
                <p14:modId xmlns:p14="http://schemas.microsoft.com/office/powerpoint/2010/main" val="3598392433"/>
              </p:ext>
            </p:extLst>
          </p:nvPr>
        </p:nvGraphicFramePr>
        <p:xfrm>
          <a:off x="1637606" y="1255225"/>
          <a:ext cx="8736680" cy="5868776"/>
        </p:xfrm>
        <a:graphic>
          <a:graphicData uri="http://schemas.openxmlformats.org/drawingml/2006/table">
            <a:tbl>
              <a:tblPr firstRow="1" firstCol="1" bandRow="1">
                <a:tableStyleId>{5C22544A-7EE6-4342-B048-85BDC9FD1C3A}</a:tableStyleId>
              </a:tblPr>
              <a:tblGrid>
                <a:gridCol w="1080245">
                  <a:extLst>
                    <a:ext uri="{9D8B030D-6E8A-4147-A177-3AD203B41FA5}">
                      <a16:colId xmlns:a16="http://schemas.microsoft.com/office/drawing/2014/main" val="20000"/>
                    </a:ext>
                  </a:extLst>
                </a:gridCol>
                <a:gridCol w="1192191">
                  <a:extLst>
                    <a:ext uri="{9D8B030D-6E8A-4147-A177-3AD203B41FA5}">
                      <a16:colId xmlns:a16="http://schemas.microsoft.com/office/drawing/2014/main" val="20001"/>
                    </a:ext>
                  </a:extLst>
                </a:gridCol>
                <a:gridCol w="727180">
                  <a:extLst>
                    <a:ext uri="{9D8B030D-6E8A-4147-A177-3AD203B41FA5}">
                      <a16:colId xmlns:a16="http://schemas.microsoft.com/office/drawing/2014/main" val="20002"/>
                    </a:ext>
                  </a:extLst>
                </a:gridCol>
                <a:gridCol w="1792114">
                  <a:extLst>
                    <a:ext uri="{9D8B030D-6E8A-4147-A177-3AD203B41FA5}">
                      <a16:colId xmlns:a16="http://schemas.microsoft.com/office/drawing/2014/main" val="20003"/>
                    </a:ext>
                  </a:extLst>
                </a:gridCol>
                <a:gridCol w="949161">
                  <a:extLst>
                    <a:ext uri="{9D8B030D-6E8A-4147-A177-3AD203B41FA5}">
                      <a16:colId xmlns:a16="http://schemas.microsoft.com/office/drawing/2014/main" val="20004"/>
                    </a:ext>
                  </a:extLst>
                </a:gridCol>
                <a:gridCol w="814249">
                  <a:extLst>
                    <a:ext uri="{9D8B030D-6E8A-4147-A177-3AD203B41FA5}">
                      <a16:colId xmlns:a16="http://schemas.microsoft.com/office/drawing/2014/main" val="20005"/>
                    </a:ext>
                  </a:extLst>
                </a:gridCol>
                <a:gridCol w="727180">
                  <a:extLst>
                    <a:ext uri="{9D8B030D-6E8A-4147-A177-3AD203B41FA5}">
                      <a16:colId xmlns:a16="http://schemas.microsoft.com/office/drawing/2014/main" val="20006"/>
                    </a:ext>
                  </a:extLst>
                </a:gridCol>
                <a:gridCol w="727180">
                  <a:extLst>
                    <a:ext uri="{9D8B030D-6E8A-4147-A177-3AD203B41FA5}">
                      <a16:colId xmlns:a16="http://schemas.microsoft.com/office/drawing/2014/main" val="20007"/>
                    </a:ext>
                  </a:extLst>
                </a:gridCol>
                <a:gridCol w="727180">
                  <a:extLst>
                    <a:ext uri="{9D8B030D-6E8A-4147-A177-3AD203B41FA5}">
                      <a16:colId xmlns:a16="http://schemas.microsoft.com/office/drawing/2014/main" val="20008"/>
                    </a:ext>
                  </a:extLst>
                </a:gridCol>
              </a:tblGrid>
              <a:tr h="866640">
                <a:tc>
                  <a:txBody>
                    <a:bodyPr/>
                    <a:lstStyle/>
                    <a:p>
                      <a:pPr algn="ctr">
                        <a:lnSpc>
                          <a:spcPct val="107000"/>
                        </a:lnSpc>
                        <a:spcAft>
                          <a:spcPts val="0"/>
                        </a:spcAft>
                      </a:pPr>
                      <a:r>
                        <a:rPr lang="et-EE" sz="800">
                          <a:effectLst/>
                        </a:rPr>
                        <a:t>Aasta</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Miinimum</a:t>
                      </a:r>
                      <a:br>
                        <a:rPr lang="et-EE" sz="800">
                          <a:effectLst/>
                        </a:rPr>
                      </a:br>
                      <a:r>
                        <a:rPr lang="et-EE" sz="800">
                          <a:effectLst/>
                        </a:rPr>
                        <a:t>palk</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kohatasu </a:t>
                      </a:r>
                      <a:br>
                        <a:rPr lang="et-EE" sz="800">
                          <a:effectLst/>
                        </a:rPr>
                      </a:br>
                      <a:r>
                        <a:rPr lang="et-EE" sz="800">
                          <a:effectLst/>
                        </a:rPr>
                        <a:t>endises </a:t>
                      </a:r>
                      <a:br>
                        <a:rPr lang="et-EE" sz="800">
                          <a:effectLst/>
                        </a:rPr>
                      </a:br>
                      <a:r>
                        <a:rPr lang="et-EE" sz="800">
                          <a:effectLst/>
                        </a:rPr>
                        <a:t>Türi vallas</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 </a:t>
                      </a:r>
                      <a:br>
                        <a:rPr lang="et-EE" sz="800">
                          <a:effectLst/>
                        </a:rPr>
                      </a:br>
                      <a:r>
                        <a:rPr lang="et-EE" sz="800">
                          <a:effectLst/>
                        </a:rPr>
                        <a:t>miinimumpalgast</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Lubatud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summa</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kohatasu</a:t>
                      </a:r>
                      <a:br>
                        <a:rPr lang="et-EE" sz="800">
                          <a:effectLst/>
                        </a:rPr>
                      </a:br>
                      <a:r>
                        <a:rPr lang="et-EE" sz="800">
                          <a:effectLst/>
                        </a:rPr>
                        <a:t>Käru vallas</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gn="ctr">
                        <a:lnSpc>
                          <a:spcPct val="107000"/>
                        </a:lnSpc>
                        <a:spcAft>
                          <a:spcPts val="0"/>
                        </a:spcAft>
                      </a:pPr>
                      <a:r>
                        <a:rPr lang="et-EE" sz="800">
                          <a:effectLst/>
                        </a:rPr>
                        <a:t>kohatasu</a:t>
                      </a:r>
                      <a:br>
                        <a:rPr lang="et-EE" sz="800">
                          <a:effectLst/>
                        </a:rPr>
                      </a:br>
                      <a:r>
                        <a:rPr lang="et-EE" sz="800">
                          <a:effectLst/>
                        </a:rPr>
                        <a:t>Väätsa vallas</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ctr"/>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274086">
                <a:tc>
                  <a:txBody>
                    <a:bodyPr/>
                    <a:lstStyle/>
                    <a:p>
                      <a:pPr algn="r">
                        <a:lnSpc>
                          <a:spcPct val="107000"/>
                        </a:lnSpc>
                        <a:spcAft>
                          <a:spcPts val="0"/>
                        </a:spcAft>
                      </a:pPr>
                      <a:r>
                        <a:rPr lang="et-EE" sz="800">
                          <a:effectLst/>
                        </a:rPr>
                        <a:t>2007</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230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5,57</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274086">
                <a:tc>
                  <a:txBody>
                    <a:bodyPr/>
                    <a:lstStyle/>
                    <a:p>
                      <a:pPr algn="r">
                        <a:lnSpc>
                          <a:spcPct val="107000"/>
                        </a:lnSpc>
                        <a:spcAft>
                          <a:spcPts val="0"/>
                        </a:spcAft>
                      </a:pPr>
                      <a:r>
                        <a:rPr lang="et-EE" sz="800">
                          <a:effectLst/>
                        </a:rPr>
                        <a:t>2008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278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274086">
                <a:tc>
                  <a:txBody>
                    <a:bodyPr/>
                    <a:lstStyle/>
                    <a:p>
                      <a:pPr algn="r">
                        <a:lnSpc>
                          <a:spcPct val="107000"/>
                        </a:lnSpc>
                        <a:spcAft>
                          <a:spcPts val="0"/>
                        </a:spcAft>
                      </a:pPr>
                      <a:r>
                        <a:rPr lang="et-EE" sz="800">
                          <a:effectLst/>
                        </a:rPr>
                        <a:t>2009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278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274086">
                <a:tc>
                  <a:txBody>
                    <a:bodyPr/>
                    <a:lstStyle/>
                    <a:p>
                      <a:pPr algn="r">
                        <a:lnSpc>
                          <a:spcPct val="107000"/>
                        </a:lnSpc>
                        <a:spcAft>
                          <a:spcPts val="0"/>
                        </a:spcAft>
                      </a:pPr>
                      <a:r>
                        <a:rPr lang="et-EE" sz="800">
                          <a:effectLst/>
                        </a:rPr>
                        <a:t>2010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278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r h="274086">
                <a:tc>
                  <a:txBody>
                    <a:bodyPr/>
                    <a:lstStyle/>
                    <a:p>
                      <a:pPr algn="r">
                        <a:lnSpc>
                          <a:spcPct val="107000"/>
                        </a:lnSpc>
                        <a:spcAft>
                          <a:spcPts val="0"/>
                        </a:spcAft>
                      </a:pPr>
                      <a:r>
                        <a:rPr lang="et-EE" sz="800">
                          <a:effectLst/>
                        </a:rPr>
                        <a:t>2011</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278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5"/>
                  </a:ext>
                </a:extLst>
              </a:tr>
              <a:tr h="274086">
                <a:tc>
                  <a:txBody>
                    <a:bodyPr/>
                    <a:lstStyle/>
                    <a:p>
                      <a:pPr algn="r">
                        <a:lnSpc>
                          <a:spcPct val="107000"/>
                        </a:lnSpc>
                        <a:spcAft>
                          <a:spcPts val="0"/>
                        </a:spcAft>
                      </a:pPr>
                      <a:r>
                        <a:rPr lang="et-EE" sz="800">
                          <a:effectLst/>
                        </a:rPr>
                        <a:t>2012</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12,80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4,41</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58,00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6"/>
                  </a:ext>
                </a:extLst>
              </a:tr>
              <a:tr h="274086">
                <a:tc>
                  <a:txBody>
                    <a:bodyPr/>
                    <a:lstStyle/>
                    <a:p>
                      <a:pPr algn="r">
                        <a:lnSpc>
                          <a:spcPct val="107000"/>
                        </a:lnSpc>
                        <a:spcAft>
                          <a:spcPts val="0"/>
                        </a:spcAft>
                      </a:pPr>
                      <a:r>
                        <a:rPr lang="et-EE" sz="800">
                          <a:effectLst/>
                        </a:rPr>
                        <a:t>2013</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64,00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7"/>
                  </a:ext>
                </a:extLst>
              </a:tr>
              <a:tr h="274086">
                <a:tc>
                  <a:txBody>
                    <a:bodyPr/>
                    <a:lstStyle/>
                    <a:p>
                      <a:pPr algn="r">
                        <a:lnSpc>
                          <a:spcPct val="107000"/>
                        </a:lnSpc>
                        <a:spcAft>
                          <a:spcPts val="0"/>
                        </a:spcAft>
                      </a:pPr>
                      <a:r>
                        <a:rPr lang="et-EE" sz="800">
                          <a:effectLst/>
                        </a:rPr>
                        <a:t>2014</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355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22,19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71,00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8"/>
                  </a:ext>
                </a:extLst>
              </a:tr>
              <a:tr h="274086">
                <a:tc>
                  <a:txBody>
                    <a:bodyPr/>
                    <a:lstStyle/>
                    <a:p>
                      <a:pPr algn="r">
                        <a:lnSpc>
                          <a:spcPct val="107000"/>
                        </a:lnSpc>
                        <a:spcAft>
                          <a:spcPts val="0"/>
                        </a:spcAft>
                      </a:pPr>
                      <a:r>
                        <a:rPr lang="et-EE" sz="800">
                          <a:effectLst/>
                        </a:rPr>
                        <a:t>2015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390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24,38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78,00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6,39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09"/>
                  </a:ext>
                </a:extLst>
              </a:tr>
              <a:tr h="274086">
                <a:tc>
                  <a:txBody>
                    <a:bodyPr/>
                    <a:lstStyle/>
                    <a:p>
                      <a:pPr algn="r">
                        <a:lnSpc>
                          <a:spcPct val="107000"/>
                        </a:lnSpc>
                        <a:spcAft>
                          <a:spcPts val="0"/>
                        </a:spcAft>
                      </a:pPr>
                      <a:r>
                        <a:rPr lang="et-EE" sz="800">
                          <a:effectLst/>
                        </a:rPr>
                        <a:t>2016</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430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26,88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86,00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10"/>
                  </a:ext>
                </a:extLst>
              </a:tr>
              <a:tr h="274086">
                <a:tc>
                  <a:txBody>
                    <a:bodyPr/>
                    <a:lstStyle/>
                    <a:p>
                      <a:pPr algn="r">
                        <a:lnSpc>
                          <a:spcPct val="107000"/>
                        </a:lnSpc>
                        <a:spcAft>
                          <a:spcPts val="0"/>
                        </a:spcAft>
                      </a:pPr>
                      <a:r>
                        <a:rPr lang="et-EE" sz="800">
                          <a:effectLst/>
                        </a:rPr>
                        <a:t>2017</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470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29,38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94,00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15,00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11"/>
                  </a:ext>
                </a:extLst>
              </a:tr>
              <a:tr h="274086">
                <a:tc>
                  <a:txBody>
                    <a:bodyPr/>
                    <a:lstStyle/>
                    <a:p>
                      <a:pPr algn="r">
                        <a:lnSpc>
                          <a:spcPct val="107000"/>
                        </a:lnSpc>
                        <a:spcAft>
                          <a:spcPts val="0"/>
                        </a:spcAft>
                      </a:pPr>
                      <a:r>
                        <a:rPr lang="et-EE" sz="800">
                          <a:effectLst/>
                        </a:rPr>
                        <a:t>2018*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31,25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6,25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15,00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12,00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12"/>
                  </a:ext>
                </a:extLst>
              </a:tr>
              <a:tr h="274086">
                <a:tc>
                  <a:txBody>
                    <a:bodyPr/>
                    <a:lstStyle/>
                    <a:p>
                      <a:pPr algn="r">
                        <a:lnSpc>
                          <a:spcPct val="107000"/>
                        </a:lnSpc>
                        <a:spcAft>
                          <a:spcPts val="0"/>
                        </a:spcAft>
                      </a:pPr>
                      <a:r>
                        <a:rPr lang="et-EE" sz="800">
                          <a:effectLst/>
                        </a:rPr>
                        <a:t>2018**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30,00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6; 3,5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100,00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17,50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17,50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13"/>
                  </a:ext>
                </a:extLst>
              </a:tr>
              <a:tr h="274086">
                <a:tc>
                  <a:txBody>
                    <a:bodyPr/>
                    <a:lstStyle/>
                    <a:p>
                      <a:pPr algn="r">
                        <a:lnSpc>
                          <a:spcPct val="107000"/>
                        </a:lnSpc>
                        <a:spcAft>
                          <a:spcPts val="0"/>
                        </a:spcAft>
                      </a:pPr>
                      <a:r>
                        <a:rPr lang="et-EE" sz="800">
                          <a:effectLst/>
                        </a:rPr>
                        <a:t>2019***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540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29,70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5,5;4,0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108,00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21,60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21,60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14"/>
                  </a:ext>
                </a:extLst>
              </a:tr>
              <a:tr h="274086">
                <a:tc>
                  <a:txBody>
                    <a:bodyPr/>
                    <a:lstStyle/>
                    <a:p>
                      <a:pPr algn="r">
                        <a:lnSpc>
                          <a:spcPct val="107000"/>
                        </a:lnSpc>
                        <a:spcAft>
                          <a:spcPts val="0"/>
                        </a:spcAft>
                      </a:pPr>
                      <a:r>
                        <a:rPr lang="et-EE" sz="800">
                          <a:effectLst/>
                        </a:rPr>
                        <a:t>2019****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540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29,70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5,5; 4,5</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108,00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24,30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24,30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extLst>
                  <a:ext uri="{0D108BD9-81ED-4DB2-BD59-A6C34878D82A}">
                    <a16:rowId xmlns:a16="http://schemas.microsoft.com/office/drawing/2014/main" val="10015"/>
                  </a:ext>
                </a:extLst>
              </a:tr>
              <a:tr h="274086">
                <a:tc>
                  <a:txBody>
                    <a:bodyPr/>
                    <a:lstStyle/>
                    <a:p>
                      <a:pPr algn="r">
                        <a:lnSpc>
                          <a:spcPct val="107000"/>
                        </a:lnSpc>
                        <a:spcAft>
                          <a:spcPts val="0"/>
                        </a:spcAft>
                      </a:pPr>
                      <a:r>
                        <a:rPr lang="et-EE" sz="800">
                          <a:effectLst/>
                        </a:rPr>
                        <a:t>2020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584</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5,0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109,60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gn="ctr">
                        <a:lnSpc>
                          <a:spcPct val="107000"/>
                        </a:lnSpc>
                        <a:spcAft>
                          <a:spcPts val="0"/>
                        </a:spcAft>
                      </a:pPr>
                      <a:r>
                        <a:rPr lang="et-EE" sz="800">
                          <a:effectLst/>
                        </a:rPr>
                        <a:t>29,20</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16"/>
                  </a:ext>
                </a:extLst>
              </a:tr>
              <a:tr h="205631">
                <a:tc gridSpan="3">
                  <a:txBody>
                    <a:bodyPr/>
                    <a:lstStyle/>
                    <a:p>
                      <a:pPr>
                        <a:lnSpc>
                          <a:spcPct val="107000"/>
                        </a:lnSpc>
                        <a:spcAft>
                          <a:spcPts val="0"/>
                        </a:spcAft>
                      </a:pPr>
                      <a:r>
                        <a:rPr lang="et-EE" sz="600">
                          <a:effectLst/>
                        </a:rPr>
                        <a:t>* kohatasu 01.01.2018 - 31.08.2018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hMerge="1">
                  <a:txBody>
                    <a:bodyPr/>
                    <a:lstStyle/>
                    <a:p>
                      <a:endParaRPr lang="et-EE"/>
                    </a:p>
                  </a:txBody>
                  <a:tcPr/>
                </a:tc>
                <a:tc hMerge="1">
                  <a:txBody>
                    <a:bodyPr/>
                    <a:lstStyle/>
                    <a:p>
                      <a:endParaRPr lang="et-EE"/>
                    </a:p>
                  </a:txBody>
                  <a:tcPr/>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17"/>
                  </a:ext>
                </a:extLst>
              </a:tr>
              <a:tr h="137043">
                <a:tc gridSpan="4">
                  <a:txBody>
                    <a:bodyPr/>
                    <a:lstStyle/>
                    <a:p>
                      <a:pPr>
                        <a:lnSpc>
                          <a:spcPct val="107000"/>
                        </a:lnSpc>
                        <a:spcAft>
                          <a:spcPts val="0"/>
                        </a:spcAft>
                      </a:pPr>
                      <a:r>
                        <a:rPr lang="et-EE" sz="600">
                          <a:effectLst/>
                        </a:rPr>
                        <a:t>** kohatasu 01.09.2018 - 31.12.2018</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hMerge="1">
                  <a:txBody>
                    <a:bodyPr/>
                    <a:lstStyle/>
                    <a:p>
                      <a:endParaRPr lang="et-EE"/>
                    </a:p>
                  </a:txBody>
                  <a:tcPr/>
                </a:tc>
                <a:tc hMerge="1">
                  <a:txBody>
                    <a:bodyPr/>
                    <a:lstStyle/>
                    <a:p>
                      <a:endParaRPr lang="et-EE"/>
                    </a:p>
                  </a:txBody>
                  <a:tcPr/>
                </a:tc>
                <a:tc hMerge="1">
                  <a:txBody>
                    <a:bodyPr/>
                    <a:lstStyle/>
                    <a:p>
                      <a:endParaRPr lang="et-EE"/>
                    </a:p>
                  </a:txBody>
                  <a:tcPr/>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18"/>
                  </a:ext>
                </a:extLst>
              </a:tr>
              <a:tr h="137043">
                <a:tc gridSpan="4">
                  <a:txBody>
                    <a:bodyPr/>
                    <a:lstStyle/>
                    <a:p>
                      <a:pPr>
                        <a:lnSpc>
                          <a:spcPct val="107000"/>
                        </a:lnSpc>
                        <a:spcAft>
                          <a:spcPts val="0"/>
                        </a:spcAft>
                      </a:pPr>
                      <a:r>
                        <a:rPr lang="et-EE" sz="600">
                          <a:effectLst/>
                        </a:rPr>
                        <a:t>*** kohatasu 01.01.2019 - 31.08.2019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hMerge="1">
                  <a:txBody>
                    <a:bodyPr/>
                    <a:lstStyle/>
                    <a:p>
                      <a:endParaRPr lang="et-EE"/>
                    </a:p>
                  </a:txBody>
                  <a:tcPr/>
                </a:tc>
                <a:tc hMerge="1">
                  <a:txBody>
                    <a:bodyPr/>
                    <a:lstStyle/>
                    <a:p>
                      <a:endParaRPr lang="et-EE"/>
                    </a:p>
                  </a:txBody>
                  <a:tcPr/>
                </a:tc>
                <a:tc hMerge="1">
                  <a:txBody>
                    <a:bodyPr/>
                    <a:lstStyle/>
                    <a:p>
                      <a:endParaRPr lang="et-EE"/>
                    </a:p>
                  </a:txBody>
                  <a:tcPr/>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a:effectLst/>
                        </a:rPr>
                        <a:t> </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19"/>
                  </a:ext>
                </a:extLst>
              </a:tr>
              <a:tr h="137043">
                <a:tc gridSpan="4">
                  <a:txBody>
                    <a:bodyPr/>
                    <a:lstStyle/>
                    <a:p>
                      <a:pPr>
                        <a:lnSpc>
                          <a:spcPct val="107000"/>
                        </a:lnSpc>
                        <a:spcAft>
                          <a:spcPts val="0"/>
                        </a:spcAft>
                      </a:pPr>
                      <a:r>
                        <a:rPr lang="et-EE" sz="600">
                          <a:effectLst/>
                        </a:rPr>
                        <a:t>**** kohatasu 01.09.2019 - 31.12.2019</a:t>
                      </a:r>
                      <a:endParaRPr lang="et-EE" sz="800">
                        <a:effectLst/>
                        <a:latin typeface="Calibri" panose="020F0502020204030204" pitchFamily="34" charset="0"/>
                        <a:ea typeface="SimSun" panose="02010600030101010101" pitchFamily="2" charset="-122"/>
                        <a:cs typeface="Times New Roman" panose="02020603050405020304" pitchFamily="18" charset="0"/>
                      </a:endParaRPr>
                    </a:p>
                  </a:txBody>
                  <a:tcPr marL="31223" marR="31223" marT="0" marB="0" anchor="b"/>
                </a:tc>
                <a:tc hMerge="1">
                  <a:txBody>
                    <a:bodyPr/>
                    <a:lstStyle/>
                    <a:p>
                      <a:endParaRPr lang="et-EE"/>
                    </a:p>
                  </a:txBody>
                  <a:tcPr/>
                </a:tc>
                <a:tc hMerge="1">
                  <a:txBody>
                    <a:bodyPr/>
                    <a:lstStyle/>
                    <a:p>
                      <a:endParaRPr lang="et-EE"/>
                    </a:p>
                  </a:txBody>
                  <a:tcPr/>
                </a:tc>
                <a:tc hMerge="1">
                  <a:txBody>
                    <a:bodyPr/>
                    <a:lstStyle/>
                    <a:p>
                      <a:endParaRPr lang="et-EE"/>
                    </a:p>
                  </a:txBody>
                  <a:tcPr/>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pPr>
                      <a:endParaRPr lang="et-EE" sz="800">
                        <a:effectLst/>
                        <a:latin typeface="Calibri" panose="020F0502020204030204" pitchFamily="34" charset="0"/>
                        <a:cs typeface="Times New Roman" panose="02020603050405020304" pitchFamily="18" charset="0"/>
                      </a:endParaRPr>
                    </a:p>
                  </a:txBody>
                  <a:tcPr marL="31223" marR="31223" marT="0" marB="0" anchor="b"/>
                </a:tc>
                <a:tc>
                  <a:txBody>
                    <a:bodyPr/>
                    <a:lstStyle/>
                    <a:p>
                      <a:pPr>
                        <a:lnSpc>
                          <a:spcPct val="107000"/>
                        </a:lnSpc>
                        <a:spcAft>
                          <a:spcPts val="800"/>
                        </a:spcAft>
                      </a:pPr>
                      <a:r>
                        <a:rPr lang="et-EE" sz="800" dirty="0">
                          <a:effectLst/>
                        </a:rPr>
                        <a:t> </a:t>
                      </a:r>
                      <a:endParaRPr lang="et-EE" sz="800" dirty="0">
                        <a:effectLst/>
                        <a:latin typeface="Calibri" panose="020F0502020204030204" pitchFamily="34" charset="0"/>
                        <a:ea typeface="SimSun" panose="02010600030101010101" pitchFamily="2" charset="-122"/>
                        <a:cs typeface="Times New Roman" panose="02020603050405020304" pitchFamily="18" charset="0"/>
                      </a:endParaRPr>
                    </a:p>
                  </a:txBody>
                  <a:tcPr marL="0" marR="0" marT="0" marB="0" anchor="ctr"/>
                </a:tc>
                <a:extLst>
                  <a:ext uri="{0D108BD9-81ED-4DB2-BD59-A6C34878D82A}">
                    <a16:rowId xmlns:a16="http://schemas.microsoft.com/office/drawing/2014/main" val="10020"/>
                  </a:ext>
                </a:extLst>
              </a:tr>
            </a:tbl>
          </a:graphicData>
        </a:graphic>
      </p:graphicFrame>
    </p:spTree>
    <p:extLst>
      <p:ext uri="{BB962C8B-B14F-4D97-AF65-F5344CB8AC3E}">
        <p14:creationId xmlns:p14="http://schemas.microsoft.com/office/powerpoint/2010/main" val="3631948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676882"/>
          </a:xfrm>
        </p:spPr>
        <p:txBody>
          <a:bodyPr/>
          <a:lstStyle/>
          <a:p>
            <a:r>
              <a:rPr lang="et-EE" dirty="0"/>
              <a:t>Asutuste omatulud</a:t>
            </a:r>
          </a:p>
        </p:txBody>
      </p:sp>
      <p:sp>
        <p:nvSpPr>
          <p:cNvPr id="3" name="Sisu kohatäide 2"/>
          <p:cNvSpPr>
            <a:spLocks noGrp="1"/>
          </p:cNvSpPr>
          <p:nvPr>
            <p:ph idx="1"/>
          </p:nvPr>
        </p:nvSpPr>
        <p:spPr>
          <a:xfrm>
            <a:off x="0" y="1411287"/>
            <a:ext cx="10971211" cy="1629094"/>
          </a:xfrm>
        </p:spPr>
        <p:txBody>
          <a:bodyPr/>
          <a:lstStyle/>
          <a:p>
            <a:r>
              <a:rPr lang="et-EE" dirty="0"/>
              <a:t>Seletuskirja lisa 9.2 tabel</a:t>
            </a:r>
          </a:p>
        </p:txBody>
      </p:sp>
    </p:spTree>
    <p:extLst>
      <p:ext uri="{BB962C8B-B14F-4D97-AF65-F5344CB8AC3E}">
        <p14:creationId xmlns:p14="http://schemas.microsoft.com/office/powerpoint/2010/main" val="589156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Muud tulud</a:t>
            </a:r>
          </a:p>
        </p:txBody>
      </p:sp>
      <p:sp>
        <p:nvSpPr>
          <p:cNvPr id="3" name="Sisu kohatäide 2"/>
          <p:cNvSpPr>
            <a:spLocks noGrp="1"/>
          </p:cNvSpPr>
          <p:nvPr>
            <p:ph idx="1"/>
          </p:nvPr>
        </p:nvSpPr>
        <p:spPr>
          <a:xfrm>
            <a:off x="1141412" y="1609859"/>
            <a:ext cx="9905999" cy="4181342"/>
          </a:xfrm>
        </p:spPr>
        <p:txBody>
          <a:bodyPr/>
          <a:lstStyle/>
          <a:p>
            <a:r>
              <a:rPr lang="et-EE" dirty="0"/>
              <a:t>Kohustuste võtmine (laen)  3 450 00 eurot.</a:t>
            </a:r>
          </a:p>
          <a:p>
            <a:r>
              <a:rPr lang="et-EE" dirty="0"/>
              <a:t>Finantstulud 200 eurot</a:t>
            </a:r>
          </a:p>
          <a:p>
            <a:r>
              <a:rPr lang="et-EE" dirty="0"/>
              <a:t>Osaluste müük 1 000 000</a:t>
            </a:r>
          </a:p>
          <a:p>
            <a:r>
              <a:rPr lang="et-EE" dirty="0"/>
              <a:t>TULUD KOKKU (eelarve maht) 25 879 501,72 eurot</a:t>
            </a:r>
          </a:p>
        </p:txBody>
      </p:sp>
    </p:spTree>
    <p:extLst>
      <p:ext uri="{BB962C8B-B14F-4D97-AF65-F5344CB8AC3E}">
        <p14:creationId xmlns:p14="http://schemas.microsoft.com/office/powerpoint/2010/main" val="414920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888310"/>
          </a:xfrm>
        </p:spPr>
        <p:txBody>
          <a:bodyPr/>
          <a:lstStyle/>
          <a:p>
            <a:pPr algn="ctr"/>
            <a:r>
              <a:rPr lang="et-EE" dirty="0"/>
              <a:t>Kulud, investeeringud, laenud</a:t>
            </a:r>
          </a:p>
        </p:txBody>
      </p:sp>
      <p:sp>
        <p:nvSpPr>
          <p:cNvPr id="3" name="Sisu kohatäide 2"/>
          <p:cNvSpPr>
            <a:spLocks noGrp="1"/>
          </p:cNvSpPr>
          <p:nvPr>
            <p:ph idx="1"/>
          </p:nvPr>
        </p:nvSpPr>
        <p:spPr>
          <a:xfrm>
            <a:off x="1141412" y="1386840"/>
            <a:ext cx="9905999" cy="4914900"/>
          </a:xfrm>
        </p:spPr>
        <p:txBody>
          <a:bodyPr/>
          <a:lstStyle/>
          <a:p>
            <a:r>
              <a:rPr lang="et-EE" dirty="0"/>
              <a:t>Seletuskirja leheküljed 26 - 51</a:t>
            </a:r>
          </a:p>
          <a:p>
            <a:r>
              <a:rPr lang="et-EE" dirty="0"/>
              <a:t>Investeerimistegevus lk 23 - 24</a:t>
            </a:r>
          </a:p>
          <a:p>
            <a:r>
              <a:rPr lang="et-EE" dirty="0"/>
              <a:t>Laenud lk 55</a:t>
            </a:r>
          </a:p>
          <a:p>
            <a:endParaRPr lang="et-EE" dirty="0"/>
          </a:p>
        </p:txBody>
      </p:sp>
    </p:spTree>
    <p:extLst>
      <p:ext uri="{BB962C8B-B14F-4D97-AF65-F5344CB8AC3E}">
        <p14:creationId xmlns:p14="http://schemas.microsoft.com/office/powerpoint/2010/main" val="1840699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759521"/>
          </a:xfrm>
        </p:spPr>
        <p:txBody>
          <a:bodyPr/>
          <a:lstStyle/>
          <a:p>
            <a:pPr algn="ctr"/>
            <a:r>
              <a:rPr lang="et-EE" dirty="0"/>
              <a:t>SUUREMAD INVESTEERINGUD</a:t>
            </a:r>
          </a:p>
        </p:txBody>
      </p:sp>
      <p:sp>
        <p:nvSpPr>
          <p:cNvPr id="3" name="Sisu kohatäide 2"/>
          <p:cNvSpPr>
            <a:spLocks noGrp="1"/>
          </p:cNvSpPr>
          <p:nvPr>
            <p:ph idx="1"/>
          </p:nvPr>
        </p:nvSpPr>
        <p:spPr>
          <a:xfrm>
            <a:off x="1141412" y="1197735"/>
            <a:ext cx="9905999" cy="4593466"/>
          </a:xfrm>
        </p:spPr>
        <p:txBody>
          <a:bodyPr>
            <a:normAutofit fontScale="92500" lnSpcReduction="20000"/>
          </a:bodyPr>
          <a:lstStyle/>
          <a:p>
            <a:endParaRPr lang="et-EE" dirty="0"/>
          </a:p>
          <a:p>
            <a:r>
              <a:rPr lang="et-EE" dirty="0"/>
              <a:t>Türi Põhikool 5 miljonit eurot (sh riigipoolne osalus 4 miljonit )</a:t>
            </a:r>
          </a:p>
          <a:p>
            <a:r>
              <a:rPr lang="et-EE" dirty="0"/>
              <a:t>Spordihoone 3,45 miljonit eurot</a:t>
            </a:r>
          </a:p>
          <a:p>
            <a:pPr marL="0" indent="0">
              <a:buNone/>
            </a:pPr>
            <a:endParaRPr lang="et-EE" dirty="0"/>
          </a:p>
          <a:p>
            <a:pPr marL="0" indent="0">
              <a:buNone/>
            </a:pPr>
            <a:r>
              <a:rPr lang="et-EE" dirty="0"/>
              <a:t>PÕHIVARA SOETUS KOKKU 8 947 994,52 eurot</a:t>
            </a:r>
          </a:p>
          <a:p>
            <a:pPr marL="0" indent="0">
              <a:buNone/>
            </a:pPr>
            <a:r>
              <a:rPr lang="et-EE" dirty="0"/>
              <a:t>PÕHIVARA SOETUSEKS SIHTFINANTSEERIMINE 196 649,46 eurot</a:t>
            </a:r>
          </a:p>
          <a:p>
            <a:pPr marL="0" indent="0">
              <a:buNone/>
            </a:pPr>
            <a:r>
              <a:rPr lang="et-EE" dirty="0"/>
              <a:t>OSALUSTE SOETUS 30 000 eurot</a:t>
            </a:r>
          </a:p>
          <a:p>
            <a:pPr marL="0" indent="0">
              <a:buNone/>
            </a:pPr>
            <a:r>
              <a:rPr lang="et-EE" dirty="0"/>
              <a:t>FINANTSKULUD 64 000 eurot</a:t>
            </a:r>
          </a:p>
          <a:p>
            <a:pPr marL="0" indent="0">
              <a:buNone/>
            </a:pPr>
            <a:endParaRPr lang="et-EE" dirty="0"/>
          </a:p>
          <a:p>
            <a:pPr marL="0" indent="0">
              <a:buNone/>
            </a:pPr>
            <a:r>
              <a:rPr lang="et-EE" dirty="0"/>
              <a:t> </a:t>
            </a:r>
          </a:p>
        </p:txBody>
      </p:sp>
    </p:spTree>
    <p:extLst>
      <p:ext uri="{BB962C8B-B14F-4D97-AF65-F5344CB8AC3E}">
        <p14:creationId xmlns:p14="http://schemas.microsoft.com/office/powerpoint/2010/main" val="3248394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661642"/>
          </a:xfrm>
        </p:spPr>
        <p:txBody>
          <a:bodyPr/>
          <a:lstStyle/>
          <a:p>
            <a:pPr algn="ctr"/>
            <a:r>
              <a:rPr lang="et-EE" dirty="0"/>
              <a:t>Eelarves arvestatud</a:t>
            </a:r>
          </a:p>
        </p:txBody>
      </p:sp>
      <p:sp>
        <p:nvSpPr>
          <p:cNvPr id="3" name="Sisu kohatäide 2"/>
          <p:cNvSpPr>
            <a:spLocks noGrp="1"/>
          </p:cNvSpPr>
          <p:nvPr>
            <p:ph idx="1"/>
          </p:nvPr>
        </p:nvSpPr>
        <p:spPr>
          <a:xfrm>
            <a:off x="1141412" y="1158240"/>
            <a:ext cx="9905999" cy="5585460"/>
          </a:xfrm>
        </p:spPr>
        <p:txBody>
          <a:bodyPr>
            <a:normAutofit/>
          </a:bodyPr>
          <a:lstStyle/>
          <a:p>
            <a:r>
              <a:rPr lang="et-EE" dirty="0"/>
              <a:t>1. alampalk 540-lt 584-le.</a:t>
            </a:r>
          </a:p>
          <a:p>
            <a:r>
              <a:rPr lang="et-EE" dirty="0"/>
              <a:t>2. riigipoolt kooliõpetajate palk tõuseb 1 250-lt 1315-le (05.12.2019 VV otsus)</a:t>
            </a:r>
          </a:p>
          <a:p>
            <a:r>
              <a:rPr lang="et-EE" dirty="0"/>
              <a:t>3. Lasteaiaõpetajate töötasu 1183,50, magistrikraadiga 1 315 eurot.</a:t>
            </a:r>
          </a:p>
          <a:p>
            <a:r>
              <a:rPr lang="et-EE" dirty="0"/>
              <a:t>4. Omavahelisel koolide arvlemisel ülempiir 92eurot (2019 – 91, 2018 – 89). Ükski omavalitsus ei ole esialgu peale riigikohtu lahendit keeldunud meile osalusi tasumast.</a:t>
            </a:r>
          </a:p>
          <a:p>
            <a:pPr marL="0" indent="0">
              <a:buNone/>
            </a:pPr>
            <a:endParaRPr lang="et-EE" dirty="0"/>
          </a:p>
          <a:p>
            <a:pPr marL="0" indent="0">
              <a:buNone/>
            </a:pPr>
            <a:endParaRPr lang="et-EE" dirty="0"/>
          </a:p>
        </p:txBody>
      </p:sp>
    </p:spTree>
    <p:extLst>
      <p:ext uri="{BB962C8B-B14F-4D97-AF65-F5344CB8AC3E}">
        <p14:creationId xmlns:p14="http://schemas.microsoft.com/office/powerpoint/2010/main" val="1248050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771370"/>
          </a:xfrm>
        </p:spPr>
        <p:txBody>
          <a:bodyPr/>
          <a:lstStyle/>
          <a:p>
            <a:r>
              <a:rPr lang="et-EE" dirty="0"/>
              <a:t>NETOVÕLAKOORMUS 2018 - 2020</a:t>
            </a:r>
          </a:p>
        </p:txBody>
      </p:sp>
      <p:graphicFrame>
        <p:nvGraphicFramePr>
          <p:cNvPr id="6" name="Sisu kohatäide 5"/>
          <p:cNvGraphicFramePr>
            <a:graphicFrameLocks noGrp="1"/>
          </p:cNvGraphicFramePr>
          <p:nvPr>
            <p:ph idx="1"/>
            <p:extLst>
              <p:ext uri="{D42A27DB-BD31-4B8C-83A1-F6EECF244321}">
                <p14:modId xmlns:p14="http://schemas.microsoft.com/office/powerpoint/2010/main" val="2027364482"/>
              </p:ext>
            </p:extLst>
          </p:nvPr>
        </p:nvGraphicFramePr>
        <p:xfrm>
          <a:off x="1225295" y="1389890"/>
          <a:ext cx="10213848" cy="4304866"/>
        </p:xfrm>
        <a:graphic>
          <a:graphicData uri="http://schemas.openxmlformats.org/drawingml/2006/table">
            <a:tbl>
              <a:tblPr firstRow="1" firstCol="1" bandRow="1">
                <a:tableStyleId>{5C22544A-7EE6-4342-B048-85BDC9FD1C3A}</a:tableStyleId>
              </a:tblPr>
              <a:tblGrid>
                <a:gridCol w="5180626">
                  <a:extLst>
                    <a:ext uri="{9D8B030D-6E8A-4147-A177-3AD203B41FA5}">
                      <a16:colId xmlns:a16="http://schemas.microsoft.com/office/drawing/2014/main" val="20000"/>
                    </a:ext>
                  </a:extLst>
                </a:gridCol>
                <a:gridCol w="1677382">
                  <a:extLst>
                    <a:ext uri="{9D8B030D-6E8A-4147-A177-3AD203B41FA5}">
                      <a16:colId xmlns:a16="http://schemas.microsoft.com/office/drawing/2014/main" val="20001"/>
                    </a:ext>
                  </a:extLst>
                </a:gridCol>
                <a:gridCol w="1677382">
                  <a:extLst>
                    <a:ext uri="{9D8B030D-6E8A-4147-A177-3AD203B41FA5}">
                      <a16:colId xmlns:a16="http://schemas.microsoft.com/office/drawing/2014/main" val="20002"/>
                    </a:ext>
                  </a:extLst>
                </a:gridCol>
                <a:gridCol w="1678458">
                  <a:extLst>
                    <a:ext uri="{9D8B030D-6E8A-4147-A177-3AD203B41FA5}">
                      <a16:colId xmlns:a16="http://schemas.microsoft.com/office/drawing/2014/main" val="20003"/>
                    </a:ext>
                  </a:extLst>
                </a:gridCol>
              </a:tblGrid>
              <a:tr h="1333069">
                <a:tc>
                  <a:txBody>
                    <a:bodyPr/>
                    <a:lstStyle/>
                    <a:p>
                      <a:pPr>
                        <a:lnSpc>
                          <a:spcPct val="107000"/>
                        </a:lnSpc>
                        <a:spcAft>
                          <a:spcPts val="0"/>
                        </a:spcAft>
                      </a:pPr>
                      <a:r>
                        <a:rPr lang="et-EE" sz="1000">
                          <a:effectLst/>
                        </a:rPr>
                        <a:t> </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ctr">
                        <a:lnSpc>
                          <a:spcPct val="107000"/>
                        </a:lnSpc>
                        <a:spcAft>
                          <a:spcPts val="0"/>
                        </a:spcAft>
                      </a:pPr>
                      <a:r>
                        <a:rPr lang="et-EE" sz="1000">
                          <a:effectLst/>
                        </a:rPr>
                        <a:t>2018 aasta </a:t>
                      </a:r>
                      <a:br>
                        <a:rPr lang="et-EE" sz="1000">
                          <a:effectLst/>
                        </a:rPr>
                      </a:br>
                      <a:r>
                        <a:rPr lang="et-EE" sz="1000">
                          <a:effectLst/>
                        </a:rPr>
                        <a:t>täitmine</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ctr">
                        <a:lnSpc>
                          <a:spcPct val="107000"/>
                        </a:lnSpc>
                        <a:spcAft>
                          <a:spcPts val="0"/>
                        </a:spcAft>
                      </a:pPr>
                      <a:r>
                        <a:rPr lang="et-EE" sz="1000">
                          <a:effectLst/>
                        </a:rPr>
                        <a:t>2019. aasta</a:t>
                      </a:r>
                      <a:br>
                        <a:rPr lang="et-EE" sz="1000">
                          <a:effectLst/>
                        </a:rPr>
                      </a:br>
                      <a:r>
                        <a:rPr lang="et-EE" sz="1000">
                          <a:effectLst/>
                        </a:rPr>
                        <a:t>täitmine</a:t>
                      </a:r>
                      <a:br>
                        <a:rPr lang="et-EE" sz="1000">
                          <a:effectLst/>
                        </a:rPr>
                      </a:br>
                      <a:r>
                        <a:rPr lang="et-EE" sz="1000">
                          <a:effectLst/>
                        </a:rPr>
                        <a:t>07.02.2020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ctr">
                        <a:lnSpc>
                          <a:spcPct val="107000"/>
                        </a:lnSpc>
                        <a:spcAft>
                          <a:spcPts val="0"/>
                        </a:spcAft>
                      </a:pPr>
                      <a:r>
                        <a:rPr lang="et-EE" sz="1000">
                          <a:effectLst/>
                        </a:rPr>
                        <a:t>2020. aasta </a:t>
                      </a:r>
                      <a:br>
                        <a:rPr lang="et-EE" sz="1000">
                          <a:effectLst/>
                        </a:rPr>
                      </a:br>
                      <a:r>
                        <a:rPr lang="et-EE" sz="1000">
                          <a:effectLst/>
                        </a:rPr>
                        <a:t>eelarve </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extLst>
                  <a:ext uri="{0D108BD9-81ED-4DB2-BD59-A6C34878D82A}">
                    <a16:rowId xmlns:a16="http://schemas.microsoft.com/office/drawing/2014/main" val="10000"/>
                  </a:ext>
                </a:extLst>
              </a:tr>
              <a:tr h="444356">
                <a:tc>
                  <a:txBody>
                    <a:bodyPr/>
                    <a:lstStyle/>
                    <a:p>
                      <a:pPr>
                        <a:lnSpc>
                          <a:spcPct val="107000"/>
                        </a:lnSpc>
                        <a:spcAft>
                          <a:spcPts val="0"/>
                        </a:spcAft>
                      </a:pPr>
                      <a:r>
                        <a:rPr lang="et-EE" sz="1000">
                          <a:effectLst/>
                        </a:rPr>
                        <a:t>Võlakohustused kokku aasta lõpu seisuga</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5 855 636</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8 426 852</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11 005 542</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extLst>
                  <a:ext uri="{0D108BD9-81ED-4DB2-BD59-A6C34878D82A}">
                    <a16:rowId xmlns:a16="http://schemas.microsoft.com/office/drawing/2014/main" val="10001"/>
                  </a:ext>
                </a:extLst>
              </a:tr>
              <a:tr h="389701">
                <a:tc>
                  <a:txBody>
                    <a:bodyPr/>
                    <a:lstStyle/>
                    <a:p>
                      <a:pPr>
                        <a:lnSpc>
                          <a:spcPct val="107000"/>
                        </a:lnSpc>
                        <a:spcAft>
                          <a:spcPts val="0"/>
                        </a:spcAft>
                      </a:pPr>
                      <a:r>
                        <a:rPr lang="et-EE" sz="1000">
                          <a:effectLst/>
                        </a:rPr>
                        <a:t>    sh üle 1 a perioodiga mittekatkestatav kasutusrent (konto 913100), sihtfinantseerimise kohustised (konto 253550)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63 940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42 630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21 320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extLst>
                  <a:ext uri="{0D108BD9-81ED-4DB2-BD59-A6C34878D82A}">
                    <a16:rowId xmlns:a16="http://schemas.microsoft.com/office/drawing/2014/main" val="10002"/>
                  </a:ext>
                </a:extLst>
              </a:tr>
              <a:tr h="384048">
                <a:tc>
                  <a:txBody>
                    <a:bodyPr/>
                    <a:lstStyle/>
                    <a:p>
                      <a:pPr>
                        <a:lnSpc>
                          <a:spcPct val="107000"/>
                        </a:lnSpc>
                        <a:spcAft>
                          <a:spcPts val="0"/>
                        </a:spcAft>
                      </a:pPr>
                      <a:r>
                        <a:rPr lang="et-EE" sz="1000">
                          <a:effectLst/>
                        </a:rPr>
                        <a:t>Netovõlakoormus (eurodes)</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3 604 809,57</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7 371 315,45</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10 132 755,00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extLst>
                  <a:ext uri="{0D108BD9-81ED-4DB2-BD59-A6C34878D82A}">
                    <a16:rowId xmlns:a16="http://schemas.microsoft.com/office/drawing/2014/main" val="10003"/>
                  </a:ext>
                </a:extLst>
              </a:tr>
              <a:tr h="420624">
                <a:tc>
                  <a:txBody>
                    <a:bodyPr/>
                    <a:lstStyle/>
                    <a:p>
                      <a:pPr>
                        <a:lnSpc>
                          <a:spcPct val="107000"/>
                        </a:lnSpc>
                        <a:spcAft>
                          <a:spcPts val="0"/>
                        </a:spcAft>
                      </a:pPr>
                      <a:r>
                        <a:rPr lang="et-EE" sz="1000">
                          <a:effectLst/>
                        </a:rPr>
                        <a:t>Netovõlakoormus (%)</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22,20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42,10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59,8</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extLst>
                  <a:ext uri="{0D108BD9-81ED-4DB2-BD59-A6C34878D82A}">
                    <a16:rowId xmlns:a16="http://schemas.microsoft.com/office/drawing/2014/main" val="10004"/>
                  </a:ext>
                </a:extLst>
              </a:tr>
              <a:tr h="444356">
                <a:tc>
                  <a:txBody>
                    <a:bodyPr/>
                    <a:lstStyle/>
                    <a:p>
                      <a:pPr>
                        <a:lnSpc>
                          <a:spcPct val="107000"/>
                        </a:lnSpc>
                        <a:spcAft>
                          <a:spcPts val="0"/>
                        </a:spcAft>
                      </a:pPr>
                      <a:r>
                        <a:rPr lang="et-EE" sz="1000">
                          <a:effectLst/>
                        </a:rPr>
                        <a:t>Netovõlakoormuse ülemmäär (eurodes)</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13 699 982,46</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10 510 509,76</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10 167 930,67</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extLst>
                  <a:ext uri="{0D108BD9-81ED-4DB2-BD59-A6C34878D82A}">
                    <a16:rowId xmlns:a16="http://schemas.microsoft.com/office/drawing/2014/main" val="10005"/>
                  </a:ext>
                </a:extLst>
              </a:tr>
              <a:tr h="444356">
                <a:tc>
                  <a:txBody>
                    <a:bodyPr/>
                    <a:lstStyle/>
                    <a:p>
                      <a:pPr>
                        <a:lnSpc>
                          <a:spcPct val="107000"/>
                        </a:lnSpc>
                        <a:spcAft>
                          <a:spcPts val="0"/>
                        </a:spcAft>
                      </a:pPr>
                      <a:r>
                        <a:rPr lang="et-EE" sz="1000">
                          <a:effectLst/>
                        </a:rPr>
                        <a:t>Netovõlakoormuse individuaalne ülemmäär (%)</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84,40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60,00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60,00</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extLst>
                  <a:ext uri="{0D108BD9-81ED-4DB2-BD59-A6C34878D82A}">
                    <a16:rowId xmlns:a16="http://schemas.microsoft.com/office/drawing/2014/main" val="10006"/>
                  </a:ext>
                </a:extLst>
              </a:tr>
              <a:tr h="444356">
                <a:tc>
                  <a:txBody>
                    <a:bodyPr/>
                    <a:lstStyle/>
                    <a:p>
                      <a:pPr>
                        <a:lnSpc>
                          <a:spcPct val="107000"/>
                        </a:lnSpc>
                        <a:spcAft>
                          <a:spcPts val="0"/>
                        </a:spcAft>
                      </a:pPr>
                      <a:r>
                        <a:rPr lang="et-EE" sz="1000">
                          <a:effectLst/>
                        </a:rPr>
                        <a:t>Vaba netovõlakoormus (eurodes)</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10 095 172,89</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a:effectLst/>
                        </a:rPr>
                        <a:t>3 139 194,31</a:t>
                      </a:r>
                      <a:endParaRPr lang="et-EE" sz="110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tc>
                  <a:txBody>
                    <a:bodyPr/>
                    <a:lstStyle/>
                    <a:p>
                      <a:pPr algn="r">
                        <a:lnSpc>
                          <a:spcPct val="107000"/>
                        </a:lnSpc>
                        <a:spcAft>
                          <a:spcPts val="0"/>
                        </a:spcAft>
                      </a:pPr>
                      <a:r>
                        <a:rPr lang="et-EE" sz="1000" dirty="0">
                          <a:effectLst/>
                        </a:rPr>
                        <a:t>35 176,00</a:t>
                      </a:r>
                      <a:endParaRPr lang="et-EE" sz="1100" dirty="0">
                        <a:effectLst/>
                        <a:latin typeface="Calibri" panose="020F0502020204030204" pitchFamily="34" charset="0"/>
                        <a:ea typeface="SimSun" panose="02010600030101010101" pitchFamily="2" charset="-122"/>
                        <a:cs typeface="Times New Roman" panose="02020603050405020304" pitchFamily="18" charset="0"/>
                      </a:endParaRPr>
                    </a:p>
                  </a:txBody>
                  <a:tcPr marL="44450" marR="44450" marT="0" marB="0" anchor="b"/>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428241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308761"/>
          </a:xfrm>
        </p:spPr>
        <p:txBody>
          <a:bodyPr>
            <a:normAutofit fontScale="90000"/>
          </a:bodyPr>
          <a:lstStyle/>
          <a:p>
            <a:endParaRPr lang="et-EE" dirty="0"/>
          </a:p>
        </p:txBody>
      </p:sp>
      <p:sp>
        <p:nvSpPr>
          <p:cNvPr id="3" name="Sisu kohatäide 2"/>
          <p:cNvSpPr>
            <a:spLocks noGrp="1"/>
          </p:cNvSpPr>
          <p:nvPr>
            <p:ph idx="1"/>
          </p:nvPr>
        </p:nvSpPr>
        <p:spPr>
          <a:xfrm>
            <a:off x="1141412" y="1416676"/>
            <a:ext cx="9905999" cy="4374525"/>
          </a:xfrm>
        </p:spPr>
        <p:txBody>
          <a:bodyPr>
            <a:normAutofit/>
          </a:bodyPr>
          <a:lstStyle/>
          <a:p>
            <a:pPr marL="457200" lvl="1" indent="0">
              <a:buNone/>
            </a:pPr>
            <a:r>
              <a:rPr lang="et-EE" sz="6600" dirty="0"/>
              <a:t>TÄNUD KUULAMAST</a:t>
            </a:r>
          </a:p>
          <a:p>
            <a:pPr marL="457200" lvl="1" indent="0">
              <a:buNone/>
            </a:pPr>
            <a:r>
              <a:rPr lang="et-EE" sz="6600" dirty="0"/>
              <a:t> JA PALUN KÜSIMUSI</a:t>
            </a:r>
          </a:p>
        </p:txBody>
      </p:sp>
    </p:spTree>
    <p:extLst>
      <p:ext uri="{BB962C8B-B14F-4D97-AF65-F5344CB8AC3E}">
        <p14:creationId xmlns:p14="http://schemas.microsoft.com/office/powerpoint/2010/main" val="4205635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7"/>
            <a:ext cx="9905998" cy="5769403"/>
          </a:xfrm>
        </p:spPr>
        <p:txBody>
          <a:bodyPr>
            <a:normAutofit/>
          </a:bodyPr>
          <a:lstStyle/>
          <a:p>
            <a:r>
              <a:rPr lang="et-EE" dirty="0">
                <a:effectLst/>
              </a:rPr>
              <a:t>TÜRI VALLA 2020. AASTA EELARVE ON KOOSTATUD SÄÄSTLIKULT, VÕIMALDAB VALLAELANIKELE VAJALIKE KVALITEETSETE TEENUSTE PAKKUMIST NING AITAB KAASA VALLA ARENGUKAVAS TOODU EESMÄRKIDE SAAVUTAMISELE</a:t>
            </a:r>
            <a:br>
              <a:rPr lang="et-EE" dirty="0">
                <a:effectLst/>
              </a:rPr>
            </a:br>
            <a:br>
              <a:rPr lang="et-EE" dirty="0">
                <a:effectLst/>
              </a:rPr>
            </a:br>
            <a:r>
              <a:rPr lang="et-EE" dirty="0" err="1">
                <a:effectLst/>
              </a:rPr>
              <a:t>türi</a:t>
            </a:r>
            <a:r>
              <a:rPr lang="et-EE" dirty="0">
                <a:effectLst/>
              </a:rPr>
              <a:t> valla 2020. aasta eelarve keskendub Türi valla jätkusuutlikule majandamisele. </a:t>
            </a:r>
            <a:br>
              <a:rPr lang="et-EE" dirty="0">
                <a:effectLst/>
              </a:rPr>
            </a:br>
            <a:endParaRPr lang="et-EE" dirty="0"/>
          </a:p>
        </p:txBody>
      </p:sp>
    </p:spTree>
    <p:extLst>
      <p:ext uri="{BB962C8B-B14F-4D97-AF65-F5344CB8AC3E}">
        <p14:creationId xmlns:p14="http://schemas.microsoft.com/office/powerpoint/2010/main" val="2562508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967677" y="411480"/>
            <a:ext cx="9905998" cy="6309360"/>
          </a:xfrm>
        </p:spPr>
        <p:txBody>
          <a:bodyPr/>
          <a:lstStyle/>
          <a:p>
            <a:r>
              <a:rPr lang="et-EE" dirty="0">
                <a:effectLst/>
              </a:rPr>
              <a:t>eelarvestrateegia näeb ette püsikulude kasvu pidurdumise, siis on 2020. aasta eelarve tarbeks juba analüüsitud nii koosseise kui ka tegevusi ning sama tegevusega jätkame aasta jooksul eesmärgiga luua motiveerivaid ja läbipaistvaid palgasüsteeme meie (haridus)asutustes ning kasutada ressursse läbimõeldult.</a:t>
            </a:r>
            <a:br>
              <a:rPr lang="et-EE" dirty="0">
                <a:effectLst/>
              </a:rPr>
            </a:br>
            <a:endParaRPr lang="et-EE" dirty="0"/>
          </a:p>
        </p:txBody>
      </p:sp>
    </p:spTree>
    <p:extLst>
      <p:ext uri="{BB962C8B-B14F-4D97-AF65-F5344CB8AC3E}">
        <p14:creationId xmlns:p14="http://schemas.microsoft.com/office/powerpoint/2010/main" val="113208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SELETUSKIRJA VÕRDLUSTABELID</a:t>
            </a:r>
          </a:p>
        </p:txBody>
      </p:sp>
      <p:sp>
        <p:nvSpPr>
          <p:cNvPr id="3" name="Sisu kohatäide 2"/>
          <p:cNvSpPr>
            <a:spLocks noGrp="1"/>
          </p:cNvSpPr>
          <p:nvPr>
            <p:ph idx="1"/>
          </p:nvPr>
        </p:nvSpPr>
        <p:spPr>
          <a:xfrm>
            <a:off x="1141412" y="1699260"/>
            <a:ext cx="9905999" cy="4091941"/>
          </a:xfrm>
        </p:spPr>
        <p:txBody>
          <a:bodyPr>
            <a:normAutofit/>
          </a:bodyPr>
          <a:lstStyle/>
          <a:p>
            <a:r>
              <a:rPr lang="et-EE" dirty="0"/>
              <a:t>1. Eelarve seletuskirjas on võrdlusandmed – 2018 täitmine, 2019.aasta esialgne eelarve, 2019. aasta lõplik eelarve,2019. aasta täitmine seisuga 07.02.2020 ning 2020 eelnõu. Eelarve vastuvõtmise hetkeks ei ole kindlasti eelarve täitmist 2019 veel olemas, seega jäävad esialgsed andmed (mitte auditeeritud).</a:t>
            </a:r>
          </a:p>
        </p:txBody>
      </p:sp>
    </p:spTree>
    <p:extLst>
      <p:ext uri="{BB962C8B-B14F-4D97-AF65-F5344CB8AC3E}">
        <p14:creationId xmlns:p14="http://schemas.microsoft.com/office/powerpoint/2010/main" val="836620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pPr algn="ctr"/>
            <a:r>
              <a:rPr lang="et-EE" dirty="0"/>
              <a:t>EELARVE </a:t>
            </a:r>
          </a:p>
        </p:txBody>
      </p:sp>
      <p:sp>
        <p:nvSpPr>
          <p:cNvPr id="3" name="Sisu kohatäide 2"/>
          <p:cNvSpPr>
            <a:spLocks noGrp="1"/>
          </p:cNvSpPr>
          <p:nvPr>
            <p:ph idx="1"/>
          </p:nvPr>
        </p:nvSpPr>
        <p:spPr>
          <a:xfrm>
            <a:off x="1141412" y="1554480"/>
            <a:ext cx="9905999" cy="4236721"/>
          </a:xfrm>
        </p:spPr>
        <p:txBody>
          <a:bodyPr/>
          <a:lstStyle/>
          <a:p>
            <a:r>
              <a:rPr lang="et-EE" dirty="0"/>
              <a:t>Detsembris eelnõus maht 19 929 947 eurot</a:t>
            </a:r>
          </a:p>
          <a:p>
            <a:r>
              <a:rPr lang="et-EE" dirty="0"/>
              <a:t>Muudatusettepanekud jaanuarikuus 5 030 727,72 eurot, mis said jah vastuse volikogus</a:t>
            </a:r>
          </a:p>
          <a:p>
            <a:r>
              <a:rPr lang="et-EE" dirty="0"/>
              <a:t>Juurde peale II lugemist 68 827 eurot</a:t>
            </a:r>
          </a:p>
          <a:p>
            <a:r>
              <a:rPr lang="et-EE" dirty="0"/>
              <a:t>Maht kokku 25 029 501,72 eurot</a:t>
            </a:r>
          </a:p>
        </p:txBody>
      </p:sp>
    </p:spTree>
    <p:extLst>
      <p:ext uri="{BB962C8B-B14F-4D97-AF65-F5344CB8AC3E}">
        <p14:creationId xmlns:p14="http://schemas.microsoft.com/office/powerpoint/2010/main" val="3397851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Peale II lugemist muudatused</a:t>
            </a:r>
          </a:p>
        </p:txBody>
      </p:sp>
      <p:sp>
        <p:nvSpPr>
          <p:cNvPr id="3" name="Sisu kohatäide 2"/>
          <p:cNvSpPr>
            <a:spLocks noGrp="1"/>
          </p:cNvSpPr>
          <p:nvPr>
            <p:ph idx="1"/>
          </p:nvPr>
        </p:nvSpPr>
        <p:spPr>
          <a:xfrm>
            <a:off x="1141412" y="1508760"/>
            <a:ext cx="9905999" cy="4282441"/>
          </a:xfrm>
        </p:spPr>
        <p:txBody>
          <a:bodyPr/>
          <a:lstStyle/>
          <a:p>
            <a:pPr marL="0" indent="0">
              <a:buNone/>
            </a:pPr>
            <a:r>
              <a:rPr lang="et-EE" dirty="0"/>
              <a:t>Muudatusettepanekud summas 5 030 727,72, mis volikogu heaks kiitis on eelarvesse lisatud</a:t>
            </a:r>
          </a:p>
          <a:p>
            <a:pPr marL="0" indent="0">
              <a:buNone/>
            </a:pPr>
            <a:r>
              <a:rPr lang="et-EE" dirty="0"/>
              <a:t>Sihtotstarbelised  eraldised:</a:t>
            </a:r>
          </a:p>
          <a:p>
            <a:pPr marL="457200" indent="-457200">
              <a:buAutoNum type="arabicPeriod"/>
            </a:pPr>
            <a:r>
              <a:rPr lang="et-EE" dirty="0"/>
              <a:t>Rahvastiku toimingud  enne 1239, nüüd 1275 (kulu 01112)</a:t>
            </a:r>
          </a:p>
          <a:p>
            <a:pPr marL="457200" indent="-457200">
              <a:buAutoNum type="arabicPeriod"/>
            </a:pPr>
            <a:r>
              <a:rPr lang="et-EE" dirty="0"/>
              <a:t>Asendus- ja </a:t>
            </a:r>
            <a:r>
              <a:rPr lang="et-EE" dirty="0" err="1"/>
              <a:t>järelhooldus</a:t>
            </a:r>
            <a:r>
              <a:rPr lang="et-EE" dirty="0"/>
              <a:t> 333 000, nüüd 398 054 (kulu 10400)</a:t>
            </a:r>
          </a:p>
          <a:p>
            <a:pPr marL="457200" indent="-457200">
              <a:buAutoNum type="arabicPeriod"/>
            </a:pPr>
            <a:r>
              <a:rPr lang="et-EE" dirty="0"/>
              <a:t>Raske ja sügava puudega lastele abi osutamise toetus 28230, nüüd 31967 eurot (kulu 10121).</a:t>
            </a:r>
          </a:p>
        </p:txBody>
      </p:sp>
    </p:spTree>
    <p:extLst>
      <p:ext uri="{BB962C8B-B14F-4D97-AF65-F5344CB8AC3E}">
        <p14:creationId xmlns:p14="http://schemas.microsoft.com/office/powerpoint/2010/main" val="2391931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926947"/>
          </a:xfrm>
        </p:spPr>
        <p:txBody>
          <a:bodyPr/>
          <a:lstStyle/>
          <a:p>
            <a:pPr algn="ctr"/>
            <a:r>
              <a:rPr lang="et-EE" dirty="0"/>
              <a:t>Kajastub, </a:t>
            </a:r>
          </a:p>
        </p:txBody>
      </p:sp>
      <p:sp>
        <p:nvSpPr>
          <p:cNvPr id="3" name="Sisu kohatäide 2"/>
          <p:cNvSpPr>
            <a:spLocks noGrp="1"/>
          </p:cNvSpPr>
          <p:nvPr>
            <p:ph idx="1"/>
          </p:nvPr>
        </p:nvSpPr>
        <p:spPr>
          <a:xfrm>
            <a:off x="1141412" y="1545464"/>
            <a:ext cx="9905999" cy="5083935"/>
          </a:xfrm>
        </p:spPr>
        <p:txBody>
          <a:bodyPr>
            <a:normAutofit lnSpcReduction="10000"/>
          </a:bodyPr>
          <a:lstStyle/>
          <a:p>
            <a:r>
              <a:rPr lang="et-EE" dirty="0"/>
              <a:t>KAJASTUB:</a:t>
            </a:r>
          </a:p>
          <a:p>
            <a:pPr>
              <a:buFont typeface="Wingdings" panose="05000000000000000000" pitchFamily="2" charset="2"/>
              <a:buChar char="ü"/>
            </a:pPr>
            <a:r>
              <a:rPr lang="et-EE" dirty="0"/>
              <a:t>tasandusfond 924 012 eurot (eraldatud 930 517 eurot)</a:t>
            </a:r>
          </a:p>
          <a:p>
            <a:pPr>
              <a:buFont typeface="Wingdings" panose="05000000000000000000" pitchFamily="2" charset="2"/>
              <a:buChar char="ü"/>
            </a:pPr>
            <a:r>
              <a:rPr lang="et-EE" dirty="0"/>
              <a:t> 40 000 HTM õpilaskodu toetuseks</a:t>
            </a:r>
          </a:p>
          <a:p>
            <a:pPr>
              <a:buFont typeface="Wingdings" panose="05000000000000000000" pitchFamily="2" charset="2"/>
              <a:buChar char="ü"/>
            </a:pPr>
            <a:r>
              <a:rPr lang="et-EE" dirty="0"/>
              <a:t>20 000 Euroopa Liidu teabepunktile</a:t>
            </a:r>
          </a:p>
          <a:p>
            <a:pPr>
              <a:buFont typeface="Wingdings" panose="05000000000000000000" pitchFamily="2" charset="2"/>
              <a:buChar char="ü"/>
            </a:pPr>
            <a:r>
              <a:rPr lang="et-EE" dirty="0"/>
              <a:t> </a:t>
            </a:r>
            <a:r>
              <a:rPr lang="et-EE" dirty="0" err="1"/>
              <a:t>teedehoiu</a:t>
            </a:r>
            <a:r>
              <a:rPr lang="et-EE" dirty="0"/>
              <a:t> toetus 423 028 eurot</a:t>
            </a:r>
          </a:p>
          <a:p>
            <a:pPr>
              <a:buFont typeface="Wingdings" panose="05000000000000000000" pitchFamily="2" charset="2"/>
              <a:buChar char="ü"/>
            </a:pPr>
            <a:r>
              <a:rPr lang="et-EE" dirty="0"/>
              <a:t>Toetusfond  üldhariduskoolide õpetajate personalikulud, koolitus, õppevahendid 3 345 563 eurot</a:t>
            </a:r>
          </a:p>
          <a:p>
            <a:pPr>
              <a:buFont typeface="Wingdings" panose="05000000000000000000" pitchFamily="2" charset="2"/>
              <a:buChar char="ü"/>
            </a:pPr>
            <a:r>
              <a:rPr lang="et-EE" dirty="0"/>
              <a:t>Riigi poolt antavad sotsiaaltoetused 665 355 eurot</a:t>
            </a:r>
          </a:p>
          <a:p>
            <a:pPr>
              <a:buFont typeface="Wingdings" panose="05000000000000000000" pitchFamily="2" charset="2"/>
              <a:buChar char="ü"/>
            </a:pPr>
            <a:r>
              <a:rPr lang="et-EE" dirty="0"/>
              <a:t>Jaanuar 2020 laekunud sihtotstarbelised laekumised, kaasa arvatud nn katuserahad</a:t>
            </a:r>
          </a:p>
          <a:p>
            <a:pPr marL="0" indent="0">
              <a:buNone/>
            </a:pPr>
            <a:endParaRPr lang="et-EE" dirty="0"/>
          </a:p>
          <a:p>
            <a:pPr>
              <a:buFont typeface="Wingdings" panose="05000000000000000000" pitchFamily="2" charset="2"/>
              <a:buChar char="ü"/>
            </a:pPr>
            <a:endParaRPr lang="et-EE" dirty="0"/>
          </a:p>
          <a:p>
            <a:pPr marL="0" indent="0">
              <a:buNone/>
            </a:pPr>
            <a:endParaRPr lang="et-EE" dirty="0"/>
          </a:p>
        </p:txBody>
      </p:sp>
    </p:spTree>
    <p:extLst>
      <p:ext uri="{BB962C8B-B14F-4D97-AF65-F5344CB8AC3E}">
        <p14:creationId xmlns:p14="http://schemas.microsoft.com/office/powerpoint/2010/main" val="375125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862552"/>
          </a:xfrm>
        </p:spPr>
        <p:txBody>
          <a:bodyPr/>
          <a:lstStyle/>
          <a:p>
            <a:pPr algn="ctr"/>
            <a:r>
              <a:rPr lang="et-EE" dirty="0"/>
              <a:t>Üksikisiku tulumaks</a:t>
            </a:r>
          </a:p>
        </p:txBody>
      </p:sp>
      <p:graphicFrame>
        <p:nvGraphicFramePr>
          <p:cNvPr id="5" name="Sisu kohatäide 4"/>
          <p:cNvGraphicFramePr>
            <a:graphicFrameLocks noGrp="1"/>
          </p:cNvGraphicFramePr>
          <p:nvPr>
            <p:ph idx="1"/>
            <p:extLst>
              <p:ext uri="{D42A27DB-BD31-4B8C-83A1-F6EECF244321}">
                <p14:modId xmlns:p14="http://schemas.microsoft.com/office/powerpoint/2010/main" val="765673456"/>
              </p:ext>
            </p:extLst>
          </p:nvPr>
        </p:nvGraphicFramePr>
        <p:xfrm>
          <a:off x="881149" y="1296781"/>
          <a:ext cx="8279477" cy="5386651"/>
        </p:xfrm>
        <a:graphic>
          <a:graphicData uri="http://schemas.openxmlformats.org/drawingml/2006/table">
            <a:tbl>
              <a:tblPr>
                <a:tableStyleId>{5C22544A-7EE6-4342-B048-85BDC9FD1C3A}</a:tableStyleId>
              </a:tblPr>
              <a:tblGrid>
                <a:gridCol w="3216867">
                  <a:extLst>
                    <a:ext uri="{9D8B030D-6E8A-4147-A177-3AD203B41FA5}">
                      <a16:colId xmlns:a16="http://schemas.microsoft.com/office/drawing/2014/main" val="20000"/>
                    </a:ext>
                  </a:extLst>
                </a:gridCol>
                <a:gridCol w="2531305">
                  <a:extLst>
                    <a:ext uri="{9D8B030D-6E8A-4147-A177-3AD203B41FA5}">
                      <a16:colId xmlns:a16="http://schemas.microsoft.com/office/drawing/2014/main" val="20001"/>
                    </a:ext>
                  </a:extLst>
                </a:gridCol>
                <a:gridCol w="2531305">
                  <a:extLst>
                    <a:ext uri="{9D8B030D-6E8A-4147-A177-3AD203B41FA5}">
                      <a16:colId xmlns:a16="http://schemas.microsoft.com/office/drawing/2014/main" val="20002"/>
                    </a:ext>
                  </a:extLst>
                </a:gridCol>
              </a:tblGrid>
              <a:tr h="198772">
                <a:tc>
                  <a:txBody>
                    <a:bodyPr/>
                    <a:lstStyle/>
                    <a:p>
                      <a:pPr algn="l" fontAlgn="b"/>
                      <a:r>
                        <a:rPr lang="et-EE" sz="1100" u="none" strike="noStrike">
                          <a:effectLst/>
                        </a:rPr>
                        <a:t>aasta</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t-EE" sz="1100" u="none" strike="noStrike">
                          <a:effectLst/>
                        </a:rPr>
                        <a:t>FIT</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t-EE" sz="1100" u="none" strike="noStrike">
                          <a:effectLst/>
                        </a:rPr>
                        <a:t>kasv %</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0"/>
                  </a:ext>
                </a:extLst>
              </a:tr>
              <a:tr h="368756">
                <a:tc>
                  <a:txBody>
                    <a:bodyPr/>
                    <a:lstStyle/>
                    <a:p>
                      <a:pPr algn="r" fontAlgn="b"/>
                      <a:r>
                        <a:rPr lang="et-EE" sz="1100" u="none" strike="noStrike">
                          <a:effectLst/>
                        </a:rPr>
                        <a:t>2007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5 576 692</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t-EE" sz="1100" u="none" strike="noStrike">
                          <a:effectLst/>
                        </a:rPr>
                        <a:t>-</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1"/>
                  </a:ext>
                </a:extLst>
              </a:tr>
              <a:tr h="368756">
                <a:tc>
                  <a:txBody>
                    <a:bodyPr/>
                    <a:lstStyle/>
                    <a:p>
                      <a:pPr algn="r" fontAlgn="b"/>
                      <a:r>
                        <a:rPr lang="et-EE" sz="1100" u="none" strike="noStrike">
                          <a:effectLst/>
                        </a:rPr>
                        <a:t>2008</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6 414 378</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15,02</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2"/>
                  </a:ext>
                </a:extLst>
              </a:tr>
              <a:tr h="368756">
                <a:tc>
                  <a:txBody>
                    <a:bodyPr/>
                    <a:lstStyle/>
                    <a:p>
                      <a:pPr algn="r" fontAlgn="b"/>
                      <a:r>
                        <a:rPr lang="et-EE" sz="1100" u="none" strike="noStrike">
                          <a:effectLst/>
                        </a:rPr>
                        <a:t>2009</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5 354 353</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-16,53</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3"/>
                  </a:ext>
                </a:extLst>
              </a:tr>
              <a:tr h="368756">
                <a:tc>
                  <a:txBody>
                    <a:bodyPr/>
                    <a:lstStyle/>
                    <a:p>
                      <a:pPr algn="r" fontAlgn="b"/>
                      <a:r>
                        <a:rPr lang="et-EE" sz="1100" u="none" strike="noStrike">
                          <a:effectLst/>
                        </a:rPr>
                        <a:t>2010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4 778 568</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-10,75</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4"/>
                  </a:ext>
                </a:extLst>
              </a:tr>
              <a:tr h="368756">
                <a:tc>
                  <a:txBody>
                    <a:bodyPr/>
                    <a:lstStyle/>
                    <a:p>
                      <a:pPr algn="r" fontAlgn="b"/>
                      <a:r>
                        <a:rPr lang="et-EE" sz="1100" u="none" strike="noStrike">
                          <a:effectLst/>
                        </a:rPr>
                        <a:t>2011</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5 027 950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5,22</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5"/>
                  </a:ext>
                </a:extLst>
              </a:tr>
              <a:tr h="368756">
                <a:tc>
                  <a:txBody>
                    <a:bodyPr/>
                    <a:lstStyle/>
                    <a:p>
                      <a:pPr algn="r" fontAlgn="b"/>
                      <a:r>
                        <a:rPr lang="et-EE" sz="1100" u="none" strike="noStrike">
                          <a:effectLst/>
                        </a:rPr>
                        <a:t>2012</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5 281 317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5,04</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6"/>
                  </a:ext>
                </a:extLst>
              </a:tr>
              <a:tr h="394051">
                <a:tc>
                  <a:txBody>
                    <a:bodyPr/>
                    <a:lstStyle/>
                    <a:p>
                      <a:pPr algn="r" fontAlgn="b"/>
                      <a:r>
                        <a:rPr lang="et-EE" sz="1100" u="none" strike="noStrike">
                          <a:effectLst/>
                        </a:rPr>
                        <a:t>2013</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5 721 487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8,33</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7"/>
                  </a:ext>
                </a:extLst>
              </a:tr>
              <a:tr h="368756">
                <a:tc>
                  <a:txBody>
                    <a:bodyPr/>
                    <a:lstStyle/>
                    <a:p>
                      <a:pPr algn="r" fontAlgn="b"/>
                      <a:r>
                        <a:rPr lang="et-EE" sz="1100" u="none" strike="noStrike">
                          <a:effectLst/>
                        </a:rPr>
                        <a:t>2014</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6 083 516</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6,33</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8"/>
                  </a:ext>
                </a:extLst>
              </a:tr>
              <a:tr h="368756">
                <a:tc>
                  <a:txBody>
                    <a:bodyPr/>
                    <a:lstStyle/>
                    <a:p>
                      <a:pPr algn="r" fontAlgn="b"/>
                      <a:r>
                        <a:rPr lang="et-EE" sz="1100" u="none" strike="noStrike">
                          <a:effectLst/>
                        </a:rPr>
                        <a:t>2015</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6 450 589</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6,03</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09"/>
                  </a:ext>
                </a:extLst>
              </a:tr>
              <a:tr h="368756">
                <a:tc>
                  <a:txBody>
                    <a:bodyPr/>
                    <a:lstStyle/>
                    <a:p>
                      <a:pPr algn="r" fontAlgn="b"/>
                      <a:r>
                        <a:rPr lang="et-EE" sz="1100" u="none" strike="noStrike">
                          <a:effectLst/>
                        </a:rPr>
                        <a:t>2016</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6 757 227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4,75</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10"/>
                  </a:ext>
                </a:extLst>
              </a:tr>
              <a:tr h="368756">
                <a:tc>
                  <a:txBody>
                    <a:bodyPr/>
                    <a:lstStyle/>
                    <a:p>
                      <a:pPr algn="r" fontAlgn="b"/>
                      <a:r>
                        <a:rPr lang="et-EE" sz="1100" u="none" strike="noStrike">
                          <a:effectLst/>
                        </a:rPr>
                        <a:t>2017</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7 114 646</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5,29</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11"/>
                  </a:ext>
                </a:extLst>
              </a:tr>
              <a:tr h="368756">
                <a:tc>
                  <a:txBody>
                    <a:bodyPr/>
                    <a:lstStyle/>
                    <a:p>
                      <a:pPr algn="r" fontAlgn="b"/>
                      <a:r>
                        <a:rPr lang="et-EE" sz="1100" u="none" strike="noStrike">
                          <a:effectLst/>
                        </a:rPr>
                        <a:t>2018</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7 881 160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10,77</a:t>
                      </a:r>
                      <a:endParaRPr lang="et-E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12"/>
                  </a:ext>
                </a:extLst>
              </a:tr>
              <a:tr h="368756">
                <a:tc>
                  <a:txBody>
                    <a:bodyPr/>
                    <a:lstStyle/>
                    <a:p>
                      <a:pPr algn="r" fontAlgn="b"/>
                      <a:r>
                        <a:rPr lang="et-EE" sz="1100" u="none" strike="noStrike" dirty="0">
                          <a:effectLst/>
                        </a:rPr>
                        <a:t>2019</a:t>
                      </a:r>
                      <a:endParaRPr lang="et-EE"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dirty="0">
                          <a:effectLst/>
                        </a:rPr>
                        <a:t>8 476</a:t>
                      </a:r>
                      <a:r>
                        <a:rPr lang="et-EE" sz="1100" u="none" strike="noStrike" baseline="0" dirty="0">
                          <a:effectLst/>
                        </a:rPr>
                        <a:t> 373</a:t>
                      </a:r>
                      <a:endParaRPr lang="et-EE"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t-EE" sz="1100" b="0" i="0" u="none" strike="noStrike" dirty="0">
                          <a:solidFill>
                            <a:schemeClr val="dk1"/>
                          </a:solidFill>
                          <a:effectLst/>
                          <a:latin typeface="+mn-lt"/>
                        </a:rPr>
                        <a:t>7,55</a:t>
                      </a:r>
                      <a:endParaRPr lang="et-EE"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13"/>
                  </a:ext>
                </a:extLst>
              </a:tr>
              <a:tr h="368756">
                <a:tc>
                  <a:txBody>
                    <a:bodyPr/>
                    <a:lstStyle/>
                    <a:p>
                      <a:pPr algn="r" fontAlgn="b"/>
                      <a:r>
                        <a:rPr lang="et-EE" sz="1100" u="none" strike="noStrike" dirty="0">
                          <a:effectLst/>
                        </a:rPr>
                        <a:t>2020</a:t>
                      </a:r>
                      <a:endParaRPr lang="et-EE"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a:effectLst/>
                        </a:rPr>
                        <a:t>9 100 000</a:t>
                      </a:r>
                      <a:endParaRPr lang="et-E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t-EE" sz="1100" u="none" strike="noStrike" dirty="0">
                          <a:effectLst/>
                        </a:rPr>
                        <a:t>7,36</a:t>
                      </a:r>
                      <a:endParaRPr lang="et-EE"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334113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1141413" y="618518"/>
            <a:ext cx="9905998" cy="425422"/>
          </a:xfrm>
        </p:spPr>
        <p:txBody>
          <a:bodyPr>
            <a:normAutofit fontScale="90000"/>
          </a:bodyPr>
          <a:lstStyle/>
          <a:p>
            <a:pPr algn="ctr"/>
            <a:r>
              <a:rPr lang="et-EE" dirty="0"/>
              <a:t>graafiliselt</a:t>
            </a:r>
          </a:p>
        </p:txBody>
      </p:sp>
      <p:graphicFrame>
        <p:nvGraphicFramePr>
          <p:cNvPr id="7" name="Sisu kohatäide 6"/>
          <p:cNvGraphicFramePr>
            <a:graphicFrameLocks noGrp="1"/>
          </p:cNvGraphicFramePr>
          <p:nvPr>
            <p:ph idx="1"/>
            <p:extLst>
              <p:ext uri="{D42A27DB-BD31-4B8C-83A1-F6EECF244321}">
                <p14:modId xmlns:p14="http://schemas.microsoft.com/office/powerpoint/2010/main" val="2891383208"/>
              </p:ext>
            </p:extLst>
          </p:nvPr>
        </p:nvGraphicFramePr>
        <p:xfrm>
          <a:off x="1141413" y="1044575"/>
          <a:ext cx="9906000" cy="58134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154512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ing">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TM04033919[[fn=Ring]]</Template>
  <TotalTime>833</TotalTime>
  <Words>924</Words>
  <Application>Microsoft Office PowerPoint</Application>
  <PresentationFormat>Laiekraan</PresentationFormat>
  <Paragraphs>345</Paragraphs>
  <Slides>18</Slides>
  <Notes>0</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18</vt:i4>
      </vt:variant>
    </vt:vector>
  </HeadingPairs>
  <TitlesOfParts>
    <vt:vector size="23" baseType="lpstr">
      <vt:lpstr>Arial</vt:lpstr>
      <vt:lpstr>Calibri</vt:lpstr>
      <vt:lpstr>Tw Cen MT</vt:lpstr>
      <vt:lpstr>Wingdings</vt:lpstr>
      <vt:lpstr>Ring</vt:lpstr>
      <vt:lpstr>EELARVE 2020</vt:lpstr>
      <vt:lpstr>TÜRI VALLA 2020. AASTA EELARVE ON KOOSTATUD SÄÄSTLIKULT, VÕIMALDAB VALLAELANIKELE VAJALIKE KVALITEETSETE TEENUSTE PAKKUMIST NING AITAB KAASA VALLA ARENGUKAVAS TOODU EESMÄRKIDE SAAVUTAMISELE  türi valla 2020. aasta eelarve keskendub Türi valla jätkusuutlikule majandamisele.  </vt:lpstr>
      <vt:lpstr>eelarvestrateegia näeb ette püsikulude kasvu pidurdumise, siis on 2020. aasta eelarve tarbeks juba analüüsitud nii koosseise kui ka tegevusi ning sama tegevusega jätkame aasta jooksul eesmärgiga luua motiveerivaid ja läbipaistvaid palgasüsteeme meie (haridus)asutustes ning kasutada ressursse läbimõeldult. </vt:lpstr>
      <vt:lpstr>SELETUSKIRJA VÕRDLUSTABELID</vt:lpstr>
      <vt:lpstr>EELARVE </vt:lpstr>
      <vt:lpstr>Peale II lugemist muudatused</vt:lpstr>
      <vt:lpstr>Kajastub, </vt:lpstr>
      <vt:lpstr>Üksikisiku tulumaks</vt:lpstr>
      <vt:lpstr>graafiliselt</vt:lpstr>
      <vt:lpstr>maamaks</vt:lpstr>
      <vt:lpstr>Kohatasud lasteaedades</vt:lpstr>
      <vt:lpstr>Asutuste omatulud</vt:lpstr>
      <vt:lpstr>Muud tulud</vt:lpstr>
      <vt:lpstr>Kulud, investeeringud, laenud</vt:lpstr>
      <vt:lpstr>SUUREMAD INVESTEERINGUD</vt:lpstr>
      <vt:lpstr>Eelarves arvestatud</vt:lpstr>
      <vt:lpstr>NETOVÕLAKOORMUS 2018 - 2020</vt:lpstr>
      <vt:lpstr>PowerPointi esitlus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EELARVE 2016 EELNÕU</dc:title>
  <dc:creator>AimeR</dc:creator>
  <cp:lastModifiedBy>Merike Lõhmus</cp:lastModifiedBy>
  <cp:revision>69</cp:revision>
  <cp:lastPrinted>2019-12-09T12:15:49Z</cp:lastPrinted>
  <dcterms:created xsi:type="dcterms:W3CDTF">2015-12-06T11:53:56Z</dcterms:created>
  <dcterms:modified xsi:type="dcterms:W3CDTF">2020-03-06T11:26:50Z</dcterms:modified>
</cp:coreProperties>
</file>