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04CD16-1D41-497C-B2D9-DF2BCC4B1212}" v="6" dt="2020-12-14T12:57:26.9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2987D1-F086-4292-9C60-115A59D5E44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39F57D1-A0E6-4924-91EA-C7B67AC62BC9}">
      <dgm:prSet/>
      <dgm:spPr/>
      <dgm:t>
        <a:bodyPr/>
        <a:lstStyle/>
        <a:p>
          <a:r>
            <a:rPr lang="et-EE"/>
            <a:t>1. Türi valla põhimäärus</a:t>
          </a:r>
        </a:p>
      </dgm:t>
    </dgm:pt>
    <dgm:pt modelId="{E525413B-EAA0-41DF-8435-E10F8B45FA44}" type="parTrans" cxnId="{31936ECB-CB3F-4760-ABA0-91822DA696AA}">
      <dgm:prSet/>
      <dgm:spPr/>
      <dgm:t>
        <a:bodyPr/>
        <a:lstStyle/>
        <a:p>
          <a:endParaRPr lang="en-US"/>
        </a:p>
      </dgm:t>
    </dgm:pt>
    <dgm:pt modelId="{402E73ED-5C8A-46B7-A959-F9DA729F00C7}" type="sibTrans" cxnId="{31936ECB-CB3F-4760-ABA0-91822DA696AA}">
      <dgm:prSet/>
      <dgm:spPr/>
      <dgm:t>
        <a:bodyPr/>
        <a:lstStyle/>
        <a:p>
          <a:endParaRPr lang="en-US"/>
        </a:p>
      </dgm:t>
    </dgm:pt>
    <dgm:pt modelId="{74711605-51C6-4F6A-AA51-888506DDDFD6}">
      <dgm:prSet/>
      <dgm:spPr/>
      <dgm:t>
        <a:bodyPr/>
        <a:lstStyle/>
        <a:p>
          <a:r>
            <a:rPr lang="et-EE"/>
            <a:t>Türi valla arengukava</a:t>
          </a:r>
        </a:p>
      </dgm:t>
    </dgm:pt>
    <dgm:pt modelId="{AE0BD74C-9614-40D5-9A23-8C0DC6194017}" type="parTrans" cxnId="{7B480391-0830-4912-90D5-9C2B4FDF2F17}">
      <dgm:prSet/>
      <dgm:spPr/>
      <dgm:t>
        <a:bodyPr/>
        <a:lstStyle/>
        <a:p>
          <a:endParaRPr lang="en-US"/>
        </a:p>
      </dgm:t>
    </dgm:pt>
    <dgm:pt modelId="{4E1B4CBE-23D8-4B08-AAB1-9177EE49F68A}" type="sibTrans" cxnId="{7B480391-0830-4912-90D5-9C2B4FDF2F17}">
      <dgm:prSet/>
      <dgm:spPr/>
      <dgm:t>
        <a:bodyPr/>
        <a:lstStyle/>
        <a:p>
          <a:endParaRPr lang="en-US"/>
        </a:p>
      </dgm:t>
    </dgm:pt>
    <dgm:pt modelId="{52340955-B572-4134-BE55-E6A7C0E00895}">
      <dgm:prSet/>
      <dgm:spPr/>
      <dgm:t>
        <a:bodyPr/>
        <a:lstStyle/>
        <a:p>
          <a:r>
            <a:rPr lang="et-EE"/>
            <a:t>Türi valla eelarvestrateegia</a:t>
          </a:r>
        </a:p>
      </dgm:t>
    </dgm:pt>
    <dgm:pt modelId="{A3508590-4BEF-4D61-BB8C-240E6E972DEC}" type="parTrans" cxnId="{06147481-1B7C-430B-B79D-909FEB41B31A}">
      <dgm:prSet/>
      <dgm:spPr/>
      <dgm:t>
        <a:bodyPr/>
        <a:lstStyle/>
        <a:p>
          <a:endParaRPr lang="en-US"/>
        </a:p>
      </dgm:t>
    </dgm:pt>
    <dgm:pt modelId="{8FF576AB-AEAB-4BB3-BBC2-0FF98B56C833}" type="sibTrans" cxnId="{06147481-1B7C-430B-B79D-909FEB41B31A}">
      <dgm:prSet/>
      <dgm:spPr/>
      <dgm:t>
        <a:bodyPr/>
        <a:lstStyle/>
        <a:p>
          <a:endParaRPr lang="en-US"/>
        </a:p>
      </dgm:t>
    </dgm:pt>
    <dgm:pt modelId="{FCB38F3B-F5DD-4785-A2C2-AB8D932D0883}">
      <dgm:prSet/>
      <dgm:spPr/>
      <dgm:t>
        <a:bodyPr/>
        <a:lstStyle/>
        <a:p>
          <a:r>
            <a:rPr lang="et-EE"/>
            <a:t>KOFS ning valla finantsjuhtimise kord</a:t>
          </a:r>
        </a:p>
      </dgm:t>
    </dgm:pt>
    <dgm:pt modelId="{DBB55364-28EF-448F-A136-D40EC93BDD6E}" type="parTrans" cxnId="{41586535-1716-42AA-82B1-272B380AC73C}">
      <dgm:prSet/>
      <dgm:spPr/>
      <dgm:t>
        <a:bodyPr/>
        <a:lstStyle/>
        <a:p>
          <a:endParaRPr lang="en-US"/>
        </a:p>
      </dgm:t>
    </dgm:pt>
    <dgm:pt modelId="{0CF4D9F9-C938-4EF1-BEB7-AE2C49AFF20D}" type="sibTrans" cxnId="{41586535-1716-42AA-82B1-272B380AC73C}">
      <dgm:prSet/>
      <dgm:spPr/>
      <dgm:t>
        <a:bodyPr/>
        <a:lstStyle/>
        <a:p>
          <a:endParaRPr lang="en-US"/>
        </a:p>
      </dgm:t>
    </dgm:pt>
    <dgm:pt modelId="{544EF78B-87FA-4B41-8014-A51F70B050DD}">
      <dgm:prSet/>
      <dgm:spPr/>
      <dgm:t>
        <a:bodyPr/>
        <a:lstStyle/>
        <a:p>
          <a:r>
            <a:rPr lang="et-EE"/>
            <a:t>Valla raamatupidamise sise-eeskiri</a:t>
          </a:r>
        </a:p>
      </dgm:t>
    </dgm:pt>
    <dgm:pt modelId="{A9A41379-144E-4C4E-8E1C-F9BE95ADB014}" type="parTrans" cxnId="{AFC93B25-A083-4F9C-AC25-D0122563707E}">
      <dgm:prSet/>
      <dgm:spPr/>
      <dgm:t>
        <a:bodyPr/>
        <a:lstStyle/>
        <a:p>
          <a:endParaRPr lang="en-US"/>
        </a:p>
      </dgm:t>
    </dgm:pt>
    <dgm:pt modelId="{04459ED0-FEC8-4EE9-A29C-7BF47D86A757}" type="sibTrans" cxnId="{AFC93B25-A083-4F9C-AC25-D0122563707E}">
      <dgm:prSet/>
      <dgm:spPr/>
      <dgm:t>
        <a:bodyPr/>
        <a:lstStyle/>
        <a:p>
          <a:endParaRPr lang="en-US"/>
        </a:p>
      </dgm:t>
    </dgm:pt>
    <dgm:pt modelId="{7DAC7F16-E860-45A4-9FE1-00B3A141E21E}" type="pres">
      <dgm:prSet presAssocID="{A82987D1-F086-4292-9C60-115A59D5E444}" presName="linear" presStyleCnt="0">
        <dgm:presLayoutVars>
          <dgm:animLvl val="lvl"/>
          <dgm:resizeHandles val="exact"/>
        </dgm:presLayoutVars>
      </dgm:prSet>
      <dgm:spPr/>
    </dgm:pt>
    <dgm:pt modelId="{C44325B3-C33F-43FC-AA3C-06778D70F36C}" type="pres">
      <dgm:prSet presAssocID="{039F57D1-A0E6-4924-91EA-C7B67AC62BC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5C4C7B7-21B8-4F42-87AA-9EEEFE690427}" type="pres">
      <dgm:prSet presAssocID="{402E73ED-5C8A-46B7-A959-F9DA729F00C7}" presName="spacer" presStyleCnt="0"/>
      <dgm:spPr/>
    </dgm:pt>
    <dgm:pt modelId="{32A90AED-90BF-4394-B03D-228CCE6A3C59}" type="pres">
      <dgm:prSet presAssocID="{74711605-51C6-4F6A-AA51-888506DDDFD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9D3FDAD7-100B-40C9-A99A-871D9A66B999}" type="pres">
      <dgm:prSet presAssocID="{4E1B4CBE-23D8-4B08-AAB1-9177EE49F68A}" presName="spacer" presStyleCnt="0"/>
      <dgm:spPr/>
    </dgm:pt>
    <dgm:pt modelId="{782582BC-0C7A-495A-9482-9EBF57F78500}" type="pres">
      <dgm:prSet presAssocID="{52340955-B572-4134-BE55-E6A7C0E0089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C7B169A-E4DB-45A2-8FE6-951DF6C67C09}" type="pres">
      <dgm:prSet presAssocID="{8FF576AB-AEAB-4BB3-BBC2-0FF98B56C833}" presName="spacer" presStyleCnt="0"/>
      <dgm:spPr/>
    </dgm:pt>
    <dgm:pt modelId="{A1B01D49-4CD3-47EA-9D64-A57FE155DE07}" type="pres">
      <dgm:prSet presAssocID="{FCB38F3B-F5DD-4785-A2C2-AB8D932D088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A246F6B-55E6-4409-AF99-15AD82323B70}" type="pres">
      <dgm:prSet presAssocID="{0CF4D9F9-C938-4EF1-BEB7-AE2C49AFF20D}" presName="spacer" presStyleCnt="0"/>
      <dgm:spPr/>
    </dgm:pt>
    <dgm:pt modelId="{E5B22698-6645-4451-B4F0-1D3628B22FE0}" type="pres">
      <dgm:prSet presAssocID="{544EF78B-87FA-4B41-8014-A51F70B050D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80EEC50C-F73D-40E6-9010-683452DADFFA}" type="presOf" srcId="{A82987D1-F086-4292-9C60-115A59D5E444}" destId="{7DAC7F16-E860-45A4-9FE1-00B3A141E21E}" srcOrd="0" destOrd="0" presId="urn:microsoft.com/office/officeart/2005/8/layout/vList2"/>
    <dgm:cxn modelId="{BBD23311-FF26-407C-B926-DAF08ACA8096}" type="presOf" srcId="{74711605-51C6-4F6A-AA51-888506DDDFD6}" destId="{32A90AED-90BF-4394-B03D-228CCE6A3C59}" srcOrd="0" destOrd="0" presId="urn:microsoft.com/office/officeart/2005/8/layout/vList2"/>
    <dgm:cxn modelId="{CA629320-BCD4-4E56-8090-96E40E55090B}" type="presOf" srcId="{FCB38F3B-F5DD-4785-A2C2-AB8D932D0883}" destId="{A1B01D49-4CD3-47EA-9D64-A57FE155DE07}" srcOrd="0" destOrd="0" presId="urn:microsoft.com/office/officeart/2005/8/layout/vList2"/>
    <dgm:cxn modelId="{AFC93B25-A083-4F9C-AC25-D0122563707E}" srcId="{A82987D1-F086-4292-9C60-115A59D5E444}" destId="{544EF78B-87FA-4B41-8014-A51F70B050DD}" srcOrd="4" destOrd="0" parTransId="{A9A41379-144E-4C4E-8E1C-F9BE95ADB014}" sibTransId="{04459ED0-FEC8-4EE9-A29C-7BF47D86A757}"/>
    <dgm:cxn modelId="{41586535-1716-42AA-82B1-272B380AC73C}" srcId="{A82987D1-F086-4292-9C60-115A59D5E444}" destId="{FCB38F3B-F5DD-4785-A2C2-AB8D932D0883}" srcOrd="3" destOrd="0" parTransId="{DBB55364-28EF-448F-A136-D40EC93BDD6E}" sibTransId="{0CF4D9F9-C938-4EF1-BEB7-AE2C49AFF20D}"/>
    <dgm:cxn modelId="{3D0D3F4C-A1B2-4595-840E-3EE4218AF265}" type="presOf" srcId="{039F57D1-A0E6-4924-91EA-C7B67AC62BC9}" destId="{C44325B3-C33F-43FC-AA3C-06778D70F36C}" srcOrd="0" destOrd="0" presId="urn:microsoft.com/office/officeart/2005/8/layout/vList2"/>
    <dgm:cxn modelId="{B9BD0974-98CE-420D-9B5B-620E1CD7391A}" type="presOf" srcId="{544EF78B-87FA-4B41-8014-A51F70B050DD}" destId="{E5B22698-6645-4451-B4F0-1D3628B22FE0}" srcOrd="0" destOrd="0" presId="urn:microsoft.com/office/officeart/2005/8/layout/vList2"/>
    <dgm:cxn modelId="{06147481-1B7C-430B-B79D-909FEB41B31A}" srcId="{A82987D1-F086-4292-9C60-115A59D5E444}" destId="{52340955-B572-4134-BE55-E6A7C0E00895}" srcOrd="2" destOrd="0" parTransId="{A3508590-4BEF-4D61-BB8C-240E6E972DEC}" sibTransId="{8FF576AB-AEAB-4BB3-BBC2-0FF98B56C833}"/>
    <dgm:cxn modelId="{7B480391-0830-4912-90D5-9C2B4FDF2F17}" srcId="{A82987D1-F086-4292-9C60-115A59D5E444}" destId="{74711605-51C6-4F6A-AA51-888506DDDFD6}" srcOrd="1" destOrd="0" parTransId="{AE0BD74C-9614-40D5-9A23-8C0DC6194017}" sibTransId="{4E1B4CBE-23D8-4B08-AAB1-9177EE49F68A}"/>
    <dgm:cxn modelId="{31936ECB-CB3F-4760-ABA0-91822DA696AA}" srcId="{A82987D1-F086-4292-9C60-115A59D5E444}" destId="{039F57D1-A0E6-4924-91EA-C7B67AC62BC9}" srcOrd="0" destOrd="0" parTransId="{E525413B-EAA0-41DF-8435-E10F8B45FA44}" sibTransId="{402E73ED-5C8A-46B7-A959-F9DA729F00C7}"/>
    <dgm:cxn modelId="{33D4FDF0-4D16-4A2B-AAE6-B437AFBB77B4}" type="presOf" srcId="{52340955-B572-4134-BE55-E6A7C0E00895}" destId="{782582BC-0C7A-495A-9482-9EBF57F78500}" srcOrd="0" destOrd="0" presId="urn:microsoft.com/office/officeart/2005/8/layout/vList2"/>
    <dgm:cxn modelId="{E4ACD5C1-C0C9-4DA7-8B9A-7E67117F4016}" type="presParOf" srcId="{7DAC7F16-E860-45A4-9FE1-00B3A141E21E}" destId="{C44325B3-C33F-43FC-AA3C-06778D70F36C}" srcOrd="0" destOrd="0" presId="urn:microsoft.com/office/officeart/2005/8/layout/vList2"/>
    <dgm:cxn modelId="{C05C37CE-353C-441F-BFBB-8F97E1C4F635}" type="presParOf" srcId="{7DAC7F16-E860-45A4-9FE1-00B3A141E21E}" destId="{C5C4C7B7-21B8-4F42-87AA-9EEEFE690427}" srcOrd="1" destOrd="0" presId="urn:microsoft.com/office/officeart/2005/8/layout/vList2"/>
    <dgm:cxn modelId="{41E88DD0-1D27-4768-9D48-319F4D5E9CDD}" type="presParOf" srcId="{7DAC7F16-E860-45A4-9FE1-00B3A141E21E}" destId="{32A90AED-90BF-4394-B03D-228CCE6A3C59}" srcOrd="2" destOrd="0" presId="urn:microsoft.com/office/officeart/2005/8/layout/vList2"/>
    <dgm:cxn modelId="{DF2305A3-23D9-4AEE-A1AA-A8CBDD08DD27}" type="presParOf" srcId="{7DAC7F16-E860-45A4-9FE1-00B3A141E21E}" destId="{9D3FDAD7-100B-40C9-A99A-871D9A66B999}" srcOrd="3" destOrd="0" presId="urn:microsoft.com/office/officeart/2005/8/layout/vList2"/>
    <dgm:cxn modelId="{48A8DC0C-9FB0-4F0D-95B5-66F80E32A0C0}" type="presParOf" srcId="{7DAC7F16-E860-45A4-9FE1-00B3A141E21E}" destId="{782582BC-0C7A-495A-9482-9EBF57F78500}" srcOrd="4" destOrd="0" presId="urn:microsoft.com/office/officeart/2005/8/layout/vList2"/>
    <dgm:cxn modelId="{B856307D-A1DE-46BA-88EC-AF76FF5FCF33}" type="presParOf" srcId="{7DAC7F16-E860-45A4-9FE1-00B3A141E21E}" destId="{FC7B169A-E4DB-45A2-8FE6-951DF6C67C09}" srcOrd="5" destOrd="0" presId="urn:microsoft.com/office/officeart/2005/8/layout/vList2"/>
    <dgm:cxn modelId="{6049AB3C-AD04-4567-A953-E5A7AAA96156}" type="presParOf" srcId="{7DAC7F16-E860-45A4-9FE1-00B3A141E21E}" destId="{A1B01D49-4CD3-47EA-9D64-A57FE155DE07}" srcOrd="6" destOrd="0" presId="urn:microsoft.com/office/officeart/2005/8/layout/vList2"/>
    <dgm:cxn modelId="{939FF0AE-B375-43A4-A28C-6B0E439BB2F2}" type="presParOf" srcId="{7DAC7F16-E860-45A4-9FE1-00B3A141E21E}" destId="{3A246F6B-55E6-4409-AF99-15AD82323B70}" srcOrd="7" destOrd="0" presId="urn:microsoft.com/office/officeart/2005/8/layout/vList2"/>
    <dgm:cxn modelId="{BC0117A1-61D6-4D19-838A-6AE1600B5BDC}" type="presParOf" srcId="{7DAC7F16-E860-45A4-9FE1-00B3A141E21E}" destId="{E5B22698-6645-4451-B4F0-1D3628B22FE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FB8789-203C-478E-A383-22210A1D351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584A672-46AF-4175-A0DB-4B0013EB7F5A}">
      <dgm:prSet/>
      <dgm:spPr/>
      <dgm:t>
        <a:bodyPr/>
        <a:lstStyle/>
        <a:p>
          <a:r>
            <a:rPr lang="et-EE"/>
            <a:t>KÕIK NEED ON PROGNOOSITUD SUMMAD:</a:t>
          </a:r>
        </a:p>
      </dgm:t>
    </dgm:pt>
    <dgm:pt modelId="{B6585E44-FE4A-4F63-A519-699AFD802830}" type="parTrans" cxnId="{0FFDBBC9-0CFD-43D1-AF9D-8D3E5C8B2C0F}">
      <dgm:prSet/>
      <dgm:spPr/>
      <dgm:t>
        <a:bodyPr/>
        <a:lstStyle/>
        <a:p>
          <a:endParaRPr lang="en-US"/>
        </a:p>
      </dgm:t>
    </dgm:pt>
    <dgm:pt modelId="{E839FF9B-3338-43B6-9DE9-0912AF0AB758}" type="sibTrans" cxnId="{0FFDBBC9-0CFD-43D1-AF9D-8D3E5C8B2C0F}">
      <dgm:prSet/>
      <dgm:spPr/>
      <dgm:t>
        <a:bodyPr/>
        <a:lstStyle/>
        <a:p>
          <a:endParaRPr lang="en-US"/>
        </a:p>
      </dgm:t>
    </dgm:pt>
    <dgm:pt modelId="{712CDAA8-E8EF-4579-AEC3-C16739837F6E}">
      <dgm:prSet/>
      <dgm:spPr/>
      <dgm:t>
        <a:bodyPr/>
        <a:lstStyle/>
        <a:p>
          <a:r>
            <a:rPr lang="et-EE"/>
            <a:t>Tasandusfond 860 000 eurot;</a:t>
          </a:r>
        </a:p>
      </dgm:t>
    </dgm:pt>
    <dgm:pt modelId="{27A090E7-73A7-4BAA-9698-3D4C6B1F7CE0}" type="parTrans" cxnId="{576FD359-965F-4C45-A07D-29F80F45FCC4}">
      <dgm:prSet/>
      <dgm:spPr/>
      <dgm:t>
        <a:bodyPr/>
        <a:lstStyle/>
        <a:p>
          <a:endParaRPr lang="en-US"/>
        </a:p>
      </dgm:t>
    </dgm:pt>
    <dgm:pt modelId="{7D6162F6-3C74-4240-8E91-40D0B8A4B11D}" type="sibTrans" cxnId="{576FD359-965F-4C45-A07D-29F80F45FCC4}">
      <dgm:prSet/>
      <dgm:spPr/>
      <dgm:t>
        <a:bodyPr/>
        <a:lstStyle/>
        <a:p>
          <a:endParaRPr lang="en-US"/>
        </a:p>
      </dgm:t>
    </dgm:pt>
    <dgm:pt modelId="{B3117339-1E24-40E4-8149-D1BDA544249B}">
      <dgm:prSet/>
      <dgm:spPr/>
      <dgm:t>
        <a:bodyPr/>
        <a:lstStyle/>
        <a:p>
          <a:r>
            <a:rPr lang="et-EE"/>
            <a:t>Teehoiu toetus 423000 eurot;</a:t>
          </a:r>
        </a:p>
      </dgm:t>
    </dgm:pt>
    <dgm:pt modelId="{F00B2320-30D0-4E7B-B2A8-8E6911CCB623}" type="parTrans" cxnId="{1E9C0FC6-C745-4F20-9BAF-6327BE953B09}">
      <dgm:prSet/>
      <dgm:spPr/>
      <dgm:t>
        <a:bodyPr/>
        <a:lstStyle/>
        <a:p>
          <a:endParaRPr lang="en-US"/>
        </a:p>
      </dgm:t>
    </dgm:pt>
    <dgm:pt modelId="{183949EF-956C-46F5-B048-B05516337C99}" type="sibTrans" cxnId="{1E9C0FC6-C745-4F20-9BAF-6327BE953B09}">
      <dgm:prSet/>
      <dgm:spPr/>
      <dgm:t>
        <a:bodyPr/>
        <a:lstStyle/>
        <a:p>
          <a:endParaRPr lang="en-US"/>
        </a:p>
      </dgm:t>
    </dgm:pt>
    <dgm:pt modelId="{3ECA310D-C769-4823-B234-04F5085C84B4}">
      <dgm:prSet/>
      <dgm:spPr/>
      <dgm:t>
        <a:bodyPr/>
        <a:lstStyle/>
        <a:p>
          <a:r>
            <a:rPr lang="et-EE"/>
            <a:t>Toetusfond üldhariduskoolide õpetajate personalikulud3 445 000, lasteaiaõpetajate palga ühtlustamiseks 127 000, huvihariduse kitsaskohtade lahendamiseks 207 00eurot;</a:t>
          </a:r>
        </a:p>
      </dgm:t>
    </dgm:pt>
    <dgm:pt modelId="{574AB16B-F41B-4317-838F-95E64CBE4A84}" type="parTrans" cxnId="{C4C36A9A-E1FA-4533-BBC8-1D0B6DB99CE6}">
      <dgm:prSet/>
      <dgm:spPr/>
      <dgm:t>
        <a:bodyPr/>
        <a:lstStyle/>
        <a:p>
          <a:endParaRPr lang="en-US"/>
        </a:p>
      </dgm:t>
    </dgm:pt>
    <dgm:pt modelId="{40A764B4-DCA3-42ED-80A3-1332C38BA746}" type="sibTrans" cxnId="{C4C36A9A-E1FA-4533-BBC8-1D0B6DB99CE6}">
      <dgm:prSet/>
      <dgm:spPr/>
      <dgm:t>
        <a:bodyPr/>
        <a:lstStyle/>
        <a:p>
          <a:endParaRPr lang="en-US"/>
        </a:p>
      </dgm:t>
    </dgm:pt>
    <dgm:pt modelId="{1DA847DA-0DB6-468D-BB30-301E53F33DD3}">
      <dgm:prSet/>
      <dgm:spPr/>
      <dgm:t>
        <a:bodyPr/>
        <a:lstStyle/>
        <a:p>
          <a:r>
            <a:rPr lang="et-EE"/>
            <a:t>Sotsiaalvaldkonnale (toimetulekutoetus, matusetoetus, asenduskodu toetus) 698 000 eurot;</a:t>
          </a:r>
        </a:p>
      </dgm:t>
    </dgm:pt>
    <dgm:pt modelId="{4A2A2E1D-24B9-4782-BEFF-9AA9F49CC201}" type="parTrans" cxnId="{85BEA898-3078-4A87-8A26-1F09CF851EC4}">
      <dgm:prSet/>
      <dgm:spPr/>
      <dgm:t>
        <a:bodyPr/>
        <a:lstStyle/>
        <a:p>
          <a:endParaRPr lang="en-US"/>
        </a:p>
      </dgm:t>
    </dgm:pt>
    <dgm:pt modelId="{F3AE470E-846E-43B9-9052-DFA6A4CF854C}" type="sibTrans" cxnId="{85BEA898-3078-4A87-8A26-1F09CF851EC4}">
      <dgm:prSet/>
      <dgm:spPr/>
      <dgm:t>
        <a:bodyPr/>
        <a:lstStyle/>
        <a:p>
          <a:endParaRPr lang="en-US"/>
        </a:p>
      </dgm:t>
    </dgm:pt>
    <dgm:pt modelId="{0EF353A1-20BF-46AD-B0FF-EB1F5DF6FC58}">
      <dgm:prSet/>
      <dgm:spPr/>
      <dgm:t>
        <a:bodyPr/>
        <a:lstStyle/>
        <a:p>
          <a:r>
            <a:rPr lang="et-EE"/>
            <a:t>Õpilaskodu 50 000 eurot (RetlA-kabala, kevade)</a:t>
          </a:r>
        </a:p>
      </dgm:t>
    </dgm:pt>
    <dgm:pt modelId="{82F6C4AC-59ED-4787-B9ED-C5DA128A7929}" type="parTrans" cxnId="{B2C3C633-22B8-4359-B2FD-AA1D65949058}">
      <dgm:prSet/>
      <dgm:spPr/>
      <dgm:t>
        <a:bodyPr/>
        <a:lstStyle/>
        <a:p>
          <a:endParaRPr lang="en-US"/>
        </a:p>
      </dgm:t>
    </dgm:pt>
    <dgm:pt modelId="{E251871F-9481-4C95-8FE1-CE7FC737796F}" type="sibTrans" cxnId="{B2C3C633-22B8-4359-B2FD-AA1D65949058}">
      <dgm:prSet/>
      <dgm:spPr/>
      <dgm:t>
        <a:bodyPr/>
        <a:lstStyle/>
        <a:p>
          <a:endParaRPr lang="en-US"/>
        </a:p>
      </dgm:t>
    </dgm:pt>
    <dgm:pt modelId="{253451F1-FF20-411A-9070-22C1AEE2466D}">
      <dgm:prSet/>
      <dgm:spPr/>
      <dgm:t>
        <a:bodyPr/>
        <a:lstStyle/>
        <a:p>
          <a:r>
            <a:rPr lang="et-EE"/>
            <a:t>Projektirahad – 244 514 eurot – (Imelised aastad, tugila, iste, koordinatsioonimudel)</a:t>
          </a:r>
        </a:p>
      </dgm:t>
    </dgm:pt>
    <dgm:pt modelId="{11D54D23-63BA-4A64-9E16-FCE4CB25F17F}" type="parTrans" cxnId="{AAC01522-A8D3-415A-9A1E-02CBB8B6C8A2}">
      <dgm:prSet/>
      <dgm:spPr/>
      <dgm:t>
        <a:bodyPr/>
        <a:lstStyle/>
        <a:p>
          <a:endParaRPr lang="en-US"/>
        </a:p>
      </dgm:t>
    </dgm:pt>
    <dgm:pt modelId="{65ADDAF9-7D16-48CF-8D82-5E6721E244B8}" type="sibTrans" cxnId="{AAC01522-A8D3-415A-9A1E-02CBB8B6C8A2}">
      <dgm:prSet/>
      <dgm:spPr/>
      <dgm:t>
        <a:bodyPr/>
        <a:lstStyle/>
        <a:p>
          <a:endParaRPr lang="en-US"/>
        </a:p>
      </dgm:t>
    </dgm:pt>
    <dgm:pt modelId="{94F59D45-E6AF-4FF9-8205-03B956470AC1}" type="pres">
      <dgm:prSet presAssocID="{70FB8789-203C-478E-A383-22210A1D351B}" presName="linear" presStyleCnt="0">
        <dgm:presLayoutVars>
          <dgm:animLvl val="lvl"/>
          <dgm:resizeHandles val="exact"/>
        </dgm:presLayoutVars>
      </dgm:prSet>
      <dgm:spPr/>
    </dgm:pt>
    <dgm:pt modelId="{681BFCB8-F382-4B59-8A57-2E015BD4DDC8}" type="pres">
      <dgm:prSet presAssocID="{0584A672-46AF-4175-A0DB-4B0013EB7F5A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A2FD30C7-81A0-401C-B0F0-05680DFE7DEB}" type="pres">
      <dgm:prSet presAssocID="{E839FF9B-3338-43B6-9DE9-0912AF0AB758}" presName="spacer" presStyleCnt="0"/>
      <dgm:spPr/>
    </dgm:pt>
    <dgm:pt modelId="{CC7DC62F-7CBC-4B5F-8DFE-CAAE188ADFD1}" type="pres">
      <dgm:prSet presAssocID="{712CDAA8-E8EF-4579-AEC3-C16739837F6E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7B786C39-5EDF-4608-988C-16CA358853EB}" type="pres">
      <dgm:prSet presAssocID="{7D6162F6-3C74-4240-8E91-40D0B8A4B11D}" presName="spacer" presStyleCnt="0"/>
      <dgm:spPr/>
    </dgm:pt>
    <dgm:pt modelId="{82DE4BEA-2F3F-44BB-BF49-F85011836D23}" type="pres">
      <dgm:prSet presAssocID="{B3117339-1E24-40E4-8149-D1BDA544249B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49B0F653-B0F7-480E-82FB-239928783193}" type="pres">
      <dgm:prSet presAssocID="{183949EF-956C-46F5-B048-B05516337C99}" presName="spacer" presStyleCnt="0"/>
      <dgm:spPr/>
    </dgm:pt>
    <dgm:pt modelId="{ED16A84F-651F-4FD5-824D-9AC433511628}" type="pres">
      <dgm:prSet presAssocID="{3ECA310D-C769-4823-B234-04F5085C84B4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BB5975D9-1AA0-4F48-B6C2-014948273685}" type="pres">
      <dgm:prSet presAssocID="{40A764B4-DCA3-42ED-80A3-1332C38BA746}" presName="spacer" presStyleCnt="0"/>
      <dgm:spPr/>
    </dgm:pt>
    <dgm:pt modelId="{69D1546C-2AFE-4470-B400-CF9E78FF8AAB}" type="pres">
      <dgm:prSet presAssocID="{1DA847DA-0DB6-468D-BB30-301E53F33DD3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8B0F2B83-8ECD-40C8-B52D-8402CA9ECBC4}" type="pres">
      <dgm:prSet presAssocID="{F3AE470E-846E-43B9-9052-DFA6A4CF854C}" presName="spacer" presStyleCnt="0"/>
      <dgm:spPr/>
    </dgm:pt>
    <dgm:pt modelId="{71ABD29C-243E-4DC2-AB0E-719A60EFB006}" type="pres">
      <dgm:prSet presAssocID="{0EF353A1-20BF-46AD-B0FF-EB1F5DF6FC58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A6B9FDA5-D100-4E72-84CA-1CEA75BF7C95}" type="pres">
      <dgm:prSet presAssocID="{E251871F-9481-4C95-8FE1-CE7FC737796F}" presName="spacer" presStyleCnt="0"/>
      <dgm:spPr/>
    </dgm:pt>
    <dgm:pt modelId="{584DD383-8160-4F60-95B4-ADFA8BA1A922}" type="pres">
      <dgm:prSet presAssocID="{253451F1-FF20-411A-9070-22C1AEE2466D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ED1E2710-9226-4910-8C59-8DA6E0783167}" type="presOf" srcId="{B3117339-1E24-40E4-8149-D1BDA544249B}" destId="{82DE4BEA-2F3F-44BB-BF49-F85011836D23}" srcOrd="0" destOrd="0" presId="urn:microsoft.com/office/officeart/2005/8/layout/vList2"/>
    <dgm:cxn modelId="{A38FE318-31A1-461A-810B-1A35737E74E5}" type="presOf" srcId="{712CDAA8-E8EF-4579-AEC3-C16739837F6E}" destId="{CC7DC62F-7CBC-4B5F-8DFE-CAAE188ADFD1}" srcOrd="0" destOrd="0" presId="urn:microsoft.com/office/officeart/2005/8/layout/vList2"/>
    <dgm:cxn modelId="{AAC01522-A8D3-415A-9A1E-02CBB8B6C8A2}" srcId="{70FB8789-203C-478E-A383-22210A1D351B}" destId="{253451F1-FF20-411A-9070-22C1AEE2466D}" srcOrd="6" destOrd="0" parTransId="{11D54D23-63BA-4A64-9E16-FCE4CB25F17F}" sibTransId="{65ADDAF9-7D16-48CF-8D82-5E6721E244B8}"/>
    <dgm:cxn modelId="{B2C3C633-22B8-4359-B2FD-AA1D65949058}" srcId="{70FB8789-203C-478E-A383-22210A1D351B}" destId="{0EF353A1-20BF-46AD-B0FF-EB1F5DF6FC58}" srcOrd="5" destOrd="0" parTransId="{82F6C4AC-59ED-4787-B9ED-C5DA128A7929}" sibTransId="{E251871F-9481-4C95-8FE1-CE7FC737796F}"/>
    <dgm:cxn modelId="{961FC647-FA60-4E8A-BADD-99EE5F86F263}" type="presOf" srcId="{0584A672-46AF-4175-A0DB-4B0013EB7F5A}" destId="{681BFCB8-F382-4B59-8A57-2E015BD4DDC8}" srcOrd="0" destOrd="0" presId="urn:microsoft.com/office/officeart/2005/8/layout/vList2"/>
    <dgm:cxn modelId="{4A4A926F-F1AA-404D-B0A7-BB415EC9B3B0}" type="presOf" srcId="{253451F1-FF20-411A-9070-22C1AEE2466D}" destId="{584DD383-8160-4F60-95B4-ADFA8BA1A922}" srcOrd="0" destOrd="0" presId="urn:microsoft.com/office/officeart/2005/8/layout/vList2"/>
    <dgm:cxn modelId="{576FD359-965F-4C45-A07D-29F80F45FCC4}" srcId="{70FB8789-203C-478E-A383-22210A1D351B}" destId="{712CDAA8-E8EF-4579-AEC3-C16739837F6E}" srcOrd="1" destOrd="0" parTransId="{27A090E7-73A7-4BAA-9698-3D4C6B1F7CE0}" sibTransId="{7D6162F6-3C74-4240-8E91-40D0B8A4B11D}"/>
    <dgm:cxn modelId="{FD704F80-BE6E-4FE2-A148-545504FE04E7}" type="presOf" srcId="{0EF353A1-20BF-46AD-B0FF-EB1F5DF6FC58}" destId="{71ABD29C-243E-4DC2-AB0E-719A60EFB006}" srcOrd="0" destOrd="0" presId="urn:microsoft.com/office/officeart/2005/8/layout/vList2"/>
    <dgm:cxn modelId="{85BEA898-3078-4A87-8A26-1F09CF851EC4}" srcId="{70FB8789-203C-478E-A383-22210A1D351B}" destId="{1DA847DA-0DB6-468D-BB30-301E53F33DD3}" srcOrd="4" destOrd="0" parTransId="{4A2A2E1D-24B9-4782-BEFF-9AA9F49CC201}" sibTransId="{F3AE470E-846E-43B9-9052-DFA6A4CF854C}"/>
    <dgm:cxn modelId="{C4C36A9A-E1FA-4533-BBC8-1D0B6DB99CE6}" srcId="{70FB8789-203C-478E-A383-22210A1D351B}" destId="{3ECA310D-C769-4823-B234-04F5085C84B4}" srcOrd="3" destOrd="0" parTransId="{574AB16B-F41B-4317-838F-95E64CBE4A84}" sibTransId="{40A764B4-DCA3-42ED-80A3-1332C38BA746}"/>
    <dgm:cxn modelId="{403917A9-03F4-478A-B95D-1D0621E23B81}" type="presOf" srcId="{1DA847DA-0DB6-468D-BB30-301E53F33DD3}" destId="{69D1546C-2AFE-4470-B400-CF9E78FF8AAB}" srcOrd="0" destOrd="0" presId="urn:microsoft.com/office/officeart/2005/8/layout/vList2"/>
    <dgm:cxn modelId="{1E9C0FC6-C745-4F20-9BAF-6327BE953B09}" srcId="{70FB8789-203C-478E-A383-22210A1D351B}" destId="{B3117339-1E24-40E4-8149-D1BDA544249B}" srcOrd="2" destOrd="0" parTransId="{F00B2320-30D0-4E7B-B2A8-8E6911CCB623}" sibTransId="{183949EF-956C-46F5-B048-B05516337C99}"/>
    <dgm:cxn modelId="{0FFDBBC9-0CFD-43D1-AF9D-8D3E5C8B2C0F}" srcId="{70FB8789-203C-478E-A383-22210A1D351B}" destId="{0584A672-46AF-4175-A0DB-4B0013EB7F5A}" srcOrd="0" destOrd="0" parTransId="{B6585E44-FE4A-4F63-A519-699AFD802830}" sibTransId="{E839FF9B-3338-43B6-9DE9-0912AF0AB758}"/>
    <dgm:cxn modelId="{9F9BD8D3-AE0F-44AB-9031-389A0118FEDA}" type="presOf" srcId="{3ECA310D-C769-4823-B234-04F5085C84B4}" destId="{ED16A84F-651F-4FD5-824D-9AC433511628}" srcOrd="0" destOrd="0" presId="urn:microsoft.com/office/officeart/2005/8/layout/vList2"/>
    <dgm:cxn modelId="{ADEA8EF8-D634-4A04-BC9A-1F631A600D65}" type="presOf" srcId="{70FB8789-203C-478E-A383-22210A1D351B}" destId="{94F59D45-E6AF-4FF9-8205-03B956470AC1}" srcOrd="0" destOrd="0" presId="urn:microsoft.com/office/officeart/2005/8/layout/vList2"/>
    <dgm:cxn modelId="{569C3CE0-46AD-43F0-9549-3037282EEC6A}" type="presParOf" srcId="{94F59D45-E6AF-4FF9-8205-03B956470AC1}" destId="{681BFCB8-F382-4B59-8A57-2E015BD4DDC8}" srcOrd="0" destOrd="0" presId="urn:microsoft.com/office/officeart/2005/8/layout/vList2"/>
    <dgm:cxn modelId="{FB402B77-3038-440F-A05B-EC4EBCF89BB2}" type="presParOf" srcId="{94F59D45-E6AF-4FF9-8205-03B956470AC1}" destId="{A2FD30C7-81A0-401C-B0F0-05680DFE7DEB}" srcOrd="1" destOrd="0" presId="urn:microsoft.com/office/officeart/2005/8/layout/vList2"/>
    <dgm:cxn modelId="{F28F863D-D737-47ED-B5A0-8A4ED2B59731}" type="presParOf" srcId="{94F59D45-E6AF-4FF9-8205-03B956470AC1}" destId="{CC7DC62F-7CBC-4B5F-8DFE-CAAE188ADFD1}" srcOrd="2" destOrd="0" presId="urn:microsoft.com/office/officeart/2005/8/layout/vList2"/>
    <dgm:cxn modelId="{9455413E-311A-42B8-AEE6-8AF2C72AE8C4}" type="presParOf" srcId="{94F59D45-E6AF-4FF9-8205-03B956470AC1}" destId="{7B786C39-5EDF-4608-988C-16CA358853EB}" srcOrd="3" destOrd="0" presId="urn:microsoft.com/office/officeart/2005/8/layout/vList2"/>
    <dgm:cxn modelId="{919AB52D-FE58-4318-AFCD-639C17A3EF39}" type="presParOf" srcId="{94F59D45-E6AF-4FF9-8205-03B956470AC1}" destId="{82DE4BEA-2F3F-44BB-BF49-F85011836D23}" srcOrd="4" destOrd="0" presId="urn:microsoft.com/office/officeart/2005/8/layout/vList2"/>
    <dgm:cxn modelId="{95CE37C2-E4EE-4C17-A502-781A95FD261E}" type="presParOf" srcId="{94F59D45-E6AF-4FF9-8205-03B956470AC1}" destId="{49B0F653-B0F7-480E-82FB-239928783193}" srcOrd="5" destOrd="0" presId="urn:microsoft.com/office/officeart/2005/8/layout/vList2"/>
    <dgm:cxn modelId="{6C590D78-69CD-4484-9711-6AA292FD27DD}" type="presParOf" srcId="{94F59D45-E6AF-4FF9-8205-03B956470AC1}" destId="{ED16A84F-651F-4FD5-824D-9AC433511628}" srcOrd="6" destOrd="0" presId="urn:microsoft.com/office/officeart/2005/8/layout/vList2"/>
    <dgm:cxn modelId="{4F1D4342-C526-481B-869D-0648B0B339A2}" type="presParOf" srcId="{94F59D45-E6AF-4FF9-8205-03B956470AC1}" destId="{BB5975D9-1AA0-4F48-B6C2-014948273685}" srcOrd="7" destOrd="0" presId="urn:microsoft.com/office/officeart/2005/8/layout/vList2"/>
    <dgm:cxn modelId="{1276E2DA-6AC3-440C-AC89-A9E439FD0CD2}" type="presParOf" srcId="{94F59D45-E6AF-4FF9-8205-03B956470AC1}" destId="{69D1546C-2AFE-4470-B400-CF9E78FF8AAB}" srcOrd="8" destOrd="0" presId="urn:microsoft.com/office/officeart/2005/8/layout/vList2"/>
    <dgm:cxn modelId="{4DF8E040-2A93-47AC-AECC-A81141F6F8D0}" type="presParOf" srcId="{94F59D45-E6AF-4FF9-8205-03B956470AC1}" destId="{8B0F2B83-8ECD-40C8-B52D-8402CA9ECBC4}" srcOrd="9" destOrd="0" presId="urn:microsoft.com/office/officeart/2005/8/layout/vList2"/>
    <dgm:cxn modelId="{F1181ECB-4468-4109-8049-351C91A6B0FA}" type="presParOf" srcId="{94F59D45-E6AF-4FF9-8205-03B956470AC1}" destId="{71ABD29C-243E-4DC2-AB0E-719A60EFB006}" srcOrd="10" destOrd="0" presId="urn:microsoft.com/office/officeart/2005/8/layout/vList2"/>
    <dgm:cxn modelId="{97C29E52-8DFB-4797-AD02-6757AEF592DC}" type="presParOf" srcId="{94F59D45-E6AF-4FF9-8205-03B956470AC1}" destId="{A6B9FDA5-D100-4E72-84CA-1CEA75BF7C95}" srcOrd="11" destOrd="0" presId="urn:microsoft.com/office/officeart/2005/8/layout/vList2"/>
    <dgm:cxn modelId="{390316CF-6A38-435D-937D-40C9D738F294}" type="presParOf" srcId="{94F59D45-E6AF-4FF9-8205-03B956470AC1}" destId="{584DD383-8160-4F60-95B4-ADFA8BA1A922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4325B3-C33F-43FC-AA3C-06778D70F36C}">
      <dsp:nvSpPr>
        <dsp:cNvPr id="0" name=""/>
        <dsp:cNvSpPr/>
      </dsp:nvSpPr>
      <dsp:spPr>
        <a:xfrm>
          <a:off x="0" y="868679"/>
          <a:ext cx="7240146" cy="7675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3200" kern="1200"/>
            <a:t>1. Türi valla põhimäärus</a:t>
          </a:r>
        </a:p>
      </dsp:txBody>
      <dsp:txXfrm>
        <a:off x="37467" y="906146"/>
        <a:ext cx="7165212" cy="692586"/>
      </dsp:txXfrm>
    </dsp:sp>
    <dsp:sp modelId="{32A90AED-90BF-4394-B03D-228CCE6A3C59}">
      <dsp:nvSpPr>
        <dsp:cNvPr id="0" name=""/>
        <dsp:cNvSpPr/>
      </dsp:nvSpPr>
      <dsp:spPr>
        <a:xfrm>
          <a:off x="0" y="1728359"/>
          <a:ext cx="7240146" cy="767520"/>
        </a:xfrm>
        <a:prstGeom prst="roundRect">
          <a:avLst/>
        </a:prstGeom>
        <a:solidFill>
          <a:schemeClr val="accent2">
            <a:hueOff val="-383560"/>
            <a:satOff val="-1598"/>
            <a:lumOff val="9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3200" kern="1200"/>
            <a:t>Türi valla arengukava</a:t>
          </a:r>
        </a:p>
      </dsp:txBody>
      <dsp:txXfrm>
        <a:off x="37467" y="1765826"/>
        <a:ext cx="7165212" cy="692586"/>
      </dsp:txXfrm>
    </dsp:sp>
    <dsp:sp modelId="{782582BC-0C7A-495A-9482-9EBF57F78500}">
      <dsp:nvSpPr>
        <dsp:cNvPr id="0" name=""/>
        <dsp:cNvSpPr/>
      </dsp:nvSpPr>
      <dsp:spPr>
        <a:xfrm>
          <a:off x="0" y="2588039"/>
          <a:ext cx="7240146" cy="767520"/>
        </a:xfrm>
        <a:prstGeom prst="roundRect">
          <a:avLst/>
        </a:prstGeom>
        <a:solidFill>
          <a:schemeClr val="accent2">
            <a:hueOff val="-767121"/>
            <a:satOff val="-3195"/>
            <a:lumOff val="1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3200" kern="1200"/>
            <a:t>Türi valla eelarvestrateegia</a:t>
          </a:r>
        </a:p>
      </dsp:txBody>
      <dsp:txXfrm>
        <a:off x="37467" y="2625506"/>
        <a:ext cx="7165212" cy="692586"/>
      </dsp:txXfrm>
    </dsp:sp>
    <dsp:sp modelId="{A1B01D49-4CD3-47EA-9D64-A57FE155DE07}">
      <dsp:nvSpPr>
        <dsp:cNvPr id="0" name=""/>
        <dsp:cNvSpPr/>
      </dsp:nvSpPr>
      <dsp:spPr>
        <a:xfrm>
          <a:off x="0" y="3447720"/>
          <a:ext cx="7240146" cy="767520"/>
        </a:xfrm>
        <a:prstGeom prst="roundRect">
          <a:avLst/>
        </a:prstGeom>
        <a:solidFill>
          <a:schemeClr val="accent2">
            <a:hueOff val="-1150681"/>
            <a:satOff val="-4793"/>
            <a:lumOff val="29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3200" kern="1200"/>
            <a:t>KOFS ning valla finantsjuhtimise kord</a:t>
          </a:r>
        </a:p>
      </dsp:txBody>
      <dsp:txXfrm>
        <a:off x="37467" y="3485187"/>
        <a:ext cx="7165212" cy="692586"/>
      </dsp:txXfrm>
    </dsp:sp>
    <dsp:sp modelId="{E5B22698-6645-4451-B4F0-1D3628B22FE0}">
      <dsp:nvSpPr>
        <dsp:cNvPr id="0" name=""/>
        <dsp:cNvSpPr/>
      </dsp:nvSpPr>
      <dsp:spPr>
        <a:xfrm>
          <a:off x="0" y="4307400"/>
          <a:ext cx="7240146" cy="767520"/>
        </a:xfrm>
        <a:prstGeom prst="roundRect">
          <a:avLst/>
        </a:prstGeom>
        <a:solidFill>
          <a:schemeClr val="accent2">
            <a:hueOff val="-1534242"/>
            <a:satOff val="-6390"/>
            <a:lumOff val="39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3200" kern="1200"/>
            <a:t>Valla raamatupidamise sise-eeskiri</a:t>
          </a:r>
        </a:p>
      </dsp:txBody>
      <dsp:txXfrm>
        <a:off x="37467" y="4344867"/>
        <a:ext cx="7165212" cy="692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1BFCB8-F382-4B59-8A57-2E015BD4DDC8}">
      <dsp:nvSpPr>
        <dsp:cNvPr id="0" name=""/>
        <dsp:cNvSpPr/>
      </dsp:nvSpPr>
      <dsp:spPr>
        <a:xfrm>
          <a:off x="0" y="118476"/>
          <a:ext cx="9966961" cy="5561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400" kern="1200"/>
            <a:t>KÕIK NEED ON PROGNOOSITUD SUMMAD:</a:t>
          </a:r>
        </a:p>
      </dsp:txBody>
      <dsp:txXfrm>
        <a:off x="27149" y="145625"/>
        <a:ext cx="9912663" cy="501854"/>
      </dsp:txXfrm>
    </dsp:sp>
    <dsp:sp modelId="{CC7DC62F-7CBC-4B5F-8DFE-CAAE188ADFD1}">
      <dsp:nvSpPr>
        <dsp:cNvPr id="0" name=""/>
        <dsp:cNvSpPr/>
      </dsp:nvSpPr>
      <dsp:spPr>
        <a:xfrm>
          <a:off x="0" y="714949"/>
          <a:ext cx="9966961" cy="5561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400" kern="1200"/>
            <a:t>Tasandusfond 860 000 eurot;</a:t>
          </a:r>
        </a:p>
      </dsp:txBody>
      <dsp:txXfrm>
        <a:off x="27149" y="742098"/>
        <a:ext cx="9912663" cy="501854"/>
      </dsp:txXfrm>
    </dsp:sp>
    <dsp:sp modelId="{82DE4BEA-2F3F-44BB-BF49-F85011836D23}">
      <dsp:nvSpPr>
        <dsp:cNvPr id="0" name=""/>
        <dsp:cNvSpPr/>
      </dsp:nvSpPr>
      <dsp:spPr>
        <a:xfrm>
          <a:off x="0" y="1311421"/>
          <a:ext cx="9966961" cy="5561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400" kern="1200"/>
            <a:t>Teehoiu toetus 423000 eurot;</a:t>
          </a:r>
        </a:p>
      </dsp:txBody>
      <dsp:txXfrm>
        <a:off x="27149" y="1338570"/>
        <a:ext cx="9912663" cy="501854"/>
      </dsp:txXfrm>
    </dsp:sp>
    <dsp:sp modelId="{ED16A84F-651F-4FD5-824D-9AC433511628}">
      <dsp:nvSpPr>
        <dsp:cNvPr id="0" name=""/>
        <dsp:cNvSpPr/>
      </dsp:nvSpPr>
      <dsp:spPr>
        <a:xfrm>
          <a:off x="0" y="1907893"/>
          <a:ext cx="9966961" cy="5561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400" kern="1200"/>
            <a:t>Toetusfond üldhariduskoolide õpetajate personalikulud3 445 000, lasteaiaõpetajate palga ühtlustamiseks 127 000, huvihariduse kitsaskohtade lahendamiseks 207 00eurot;</a:t>
          </a:r>
        </a:p>
      </dsp:txBody>
      <dsp:txXfrm>
        <a:off x="27149" y="1935042"/>
        <a:ext cx="9912663" cy="501854"/>
      </dsp:txXfrm>
    </dsp:sp>
    <dsp:sp modelId="{69D1546C-2AFE-4470-B400-CF9E78FF8AAB}">
      <dsp:nvSpPr>
        <dsp:cNvPr id="0" name=""/>
        <dsp:cNvSpPr/>
      </dsp:nvSpPr>
      <dsp:spPr>
        <a:xfrm>
          <a:off x="0" y="2504365"/>
          <a:ext cx="9966961" cy="5561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400" kern="1200"/>
            <a:t>Sotsiaalvaldkonnale (toimetulekutoetus, matusetoetus, asenduskodu toetus) 698 000 eurot;</a:t>
          </a:r>
        </a:p>
      </dsp:txBody>
      <dsp:txXfrm>
        <a:off x="27149" y="2531514"/>
        <a:ext cx="9912663" cy="501854"/>
      </dsp:txXfrm>
    </dsp:sp>
    <dsp:sp modelId="{71ABD29C-243E-4DC2-AB0E-719A60EFB006}">
      <dsp:nvSpPr>
        <dsp:cNvPr id="0" name=""/>
        <dsp:cNvSpPr/>
      </dsp:nvSpPr>
      <dsp:spPr>
        <a:xfrm>
          <a:off x="0" y="3100837"/>
          <a:ext cx="9966961" cy="5561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400" kern="1200"/>
            <a:t>Õpilaskodu 50 000 eurot (RetlA-kabala, kevade)</a:t>
          </a:r>
        </a:p>
      </dsp:txBody>
      <dsp:txXfrm>
        <a:off x="27149" y="3127986"/>
        <a:ext cx="9912663" cy="501854"/>
      </dsp:txXfrm>
    </dsp:sp>
    <dsp:sp modelId="{584DD383-8160-4F60-95B4-ADFA8BA1A922}">
      <dsp:nvSpPr>
        <dsp:cNvPr id="0" name=""/>
        <dsp:cNvSpPr/>
      </dsp:nvSpPr>
      <dsp:spPr>
        <a:xfrm>
          <a:off x="0" y="3697309"/>
          <a:ext cx="9966961" cy="5561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400" kern="1200"/>
            <a:t>Projektirahad – 244 514 eurot – (Imelised aastad, tugila, iste, koordinatsioonimudel)</a:t>
          </a:r>
        </a:p>
      </dsp:txBody>
      <dsp:txXfrm>
        <a:off x="27149" y="3724458"/>
        <a:ext cx="9912663" cy="5018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Tuesday, April 6,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18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Tuesday, April 6,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97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Tuesday, April 6,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669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Tuesday, April 6,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654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Tuesday, April 6,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92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Tuesday, April 6,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290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Tuesday, April 6,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874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Tuesday, April 6,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139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Tuesday, April 6,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252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Tuesday, April 6,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27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Tuesday, April 6,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602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Tuesday, April 6, 2021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564975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9" r:id="rId2"/>
    <p:sldLayoutId id="2147483678" r:id="rId3"/>
    <p:sldLayoutId id="2147483677" r:id="rId4"/>
    <p:sldLayoutId id="2147483676" r:id="rId5"/>
    <p:sldLayoutId id="2147483675" r:id="rId6"/>
    <p:sldLayoutId id="2147483657" r:id="rId7"/>
    <p:sldLayoutId id="2147483674" r:id="rId8"/>
    <p:sldLayoutId id="2147483673" r:id="rId9"/>
    <p:sldLayoutId id="2147483660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8">
            <a:extLst>
              <a:ext uri="{FF2B5EF4-FFF2-40B4-BE49-F238E27FC236}">
                <a16:creationId xmlns:a16="http://schemas.microsoft.com/office/drawing/2014/main" id="{36F292AA-C8DB-4CAA-97C9-456CF8540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3">
            <a:extLst>
              <a:ext uri="{FF2B5EF4-FFF2-40B4-BE49-F238E27FC236}">
                <a16:creationId xmlns:a16="http://schemas.microsoft.com/office/drawing/2014/main" id="{FAC02607-FC41-40B6-8677-1FEEBA9CF6D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398" r="9780" b="2"/>
          <a:stretch/>
        </p:blipFill>
        <p:spPr>
          <a:xfrm>
            <a:off x="-1" y="10"/>
            <a:ext cx="45879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2" y="-429"/>
            <a:ext cx="7604097" cy="6857571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73000"/>
                </a:schemeClr>
              </a:gs>
              <a:gs pos="100000">
                <a:schemeClr val="accent2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1" y="0"/>
            <a:ext cx="7604097" cy="68580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8000">
                <a:schemeClr val="accent2">
                  <a:alpha val="66000"/>
                </a:scheme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599847" y="4355164"/>
            <a:ext cx="7592151" cy="2502836"/>
          </a:xfrm>
          <a:prstGeom prst="rect">
            <a:avLst/>
          </a:prstGeom>
          <a:gradFill>
            <a:gsLst>
              <a:gs pos="22000">
                <a:schemeClr val="accent6">
                  <a:alpha val="39000"/>
                </a:schemeClr>
              </a:gs>
              <a:gs pos="82000">
                <a:schemeClr val="accent5">
                  <a:alpha val="19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256CF5B-1DAD-4912-86B9-FCA73369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704304">
            <a:off x="6080918" y="830588"/>
            <a:ext cx="4998441" cy="4998441"/>
          </a:xfrm>
          <a:prstGeom prst="ellipse">
            <a:avLst/>
          </a:pr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18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45094E24-97F2-4FFB-B694-E16FCCB8B3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5425" y="768485"/>
            <a:ext cx="6133656" cy="3169674"/>
          </a:xfrm>
        </p:spPr>
        <p:txBody>
          <a:bodyPr>
            <a:normAutofit/>
          </a:bodyPr>
          <a:lstStyle/>
          <a:p>
            <a:pPr algn="r"/>
            <a:r>
              <a:rPr lang="et-EE" dirty="0">
                <a:solidFill>
                  <a:schemeClr val="bg1"/>
                </a:solidFill>
              </a:rPr>
              <a:t>EELARVE 2021EELNÕU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08E07DE6-E986-4A94-8FF9-0A6928D213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62918" y="4793128"/>
            <a:ext cx="5462494" cy="1141157"/>
          </a:xfrm>
        </p:spPr>
        <p:txBody>
          <a:bodyPr>
            <a:normAutofit/>
          </a:bodyPr>
          <a:lstStyle/>
          <a:p>
            <a:pPr algn="r"/>
            <a:r>
              <a:rPr lang="et-EE" sz="1400">
                <a:solidFill>
                  <a:schemeClr val="bg1"/>
                </a:solidFill>
              </a:rPr>
              <a:t>Detsember 2020</a:t>
            </a:r>
          </a:p>
        </p:txBody>
      </p:sp>
    </p:spTree>
    <p:extLst>
      <p:ext uri="{BB962C8B-B14F-4D97-AF65-F5344CB8AC3E}">
        <p14:creationId xmlns:p14="http://schemas.microsoft.com/office/powerpoint/2010/main" val="2252007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1DE23AD-260E-44BB-8D11-8A56CDC67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7"/>
            <a:ext cx="10241280" cy="4368655"/>
          </a:xfrm>
        </p:spPr>
        <p:txBody>
          <a:bodyPr>
            <a:normAutofit fontScale="90000"/>
          </a:bodyPr>
          <a:lstStyle/>
          <a:p>
            <a:r>
              <a:rPr lang="et-EE" dirty="0"/>
              <a:t>Detsembri volikogu istungil eelarve esimene lugemine ning eelnõu avalikustatakse(juhul kui volikogu nii otsustab)</a:t>
            </a:r>
            <a:br>
              <a:rPr lang="et-EE" dirty="0"/>
            </a:br>
            <a:r>
              <a:rPr lang="et-EE" dirty="0"/>
              <a:t>Juhtiv </a:t>
            </a:r>
            <a:r>
              <a:rPr lang="et-EE"/>
              <a:t>komisjon eelarve- </a:t>
            </a:r>
            <a:r>
              <a:rPr lang="et-EE" dirty="0"/>
              <a:t>ja arenduskomisjon määrab muudatusettepanekute esitamise tähtaja.</a:t>
            </a:r>
            <a:br>
              <a:rPr lang="et-EE" dirty="0"/>
            </a:b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214125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AA53C17-0B22-4E3F-BA97-3E34936B0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7"/>
            <a:ext cx="10241280" cy="3941936"/>
          </a:xfrm>
        </p:spPr>
        <p:txBody>
          <a:bodyPr>
            <a:normAutofit/>
          </a:bodyPr>
          <a:lstStyle/>
          <a:p>
            <a:r>
              <a:rPr lang="et-EE" sz="3600" b="1" dirty="0"/>
              <a:t>JUHTIV KOMISJON KOGUNES 21. DETSEMBRIL 2020 NING MÄÄRAS MUUDATUSETTEPANEKUTE ESITAMISE TÄHTAJAKS </a:t>
            </a:r>
            <a:br>
              <a:rPr lang="et-EE" sz="3600" b="1" dirty="0"/>
            </a:br>
            <a:br>
              <a:rPr lang="et-EE" sz="3600" b="1" dirty="0"/>
            </a:br>
            <a:r>
              <a:rPr lang="et-EE" sz="3600" b="1" dirty="0"/>
              <a:t>15. JAANUAR 2021  KELL 16.00</a:t>
            </a:r>
            <a:br>
              <a:rPr lang="et-EE" sz="3600" b="1" dirty="0"/>
            </a:b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82377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B8A30C1-2118-45D6-9094-BF30B32E7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7"/>
            <a:ext cx="10241280" cy="4977199"/>
          </a:xfrm>
        </p:spPr>
        <p:txBody>
          <a:bodyPr/>
          <a:lstStyle/>
          <a:p>
            <a:pPr algn="ctr"/>
            <a:r>
              <a:rPr lang="et-EE" dirty="0"/>
              <a:t>Suured tänud kuulamast ja palun küsimused</a:t>
            </a:r>
          </a:p>
        </p:txBody>
      </p:sp>
    </p:spTree>
    <p:extLst>
      <p:ext uri="{BB962C8B-B14F-4D97-AF65-F5344CB8AC3E}">
        <p14:creationId xmlns:p14="http://schemas.microsoft.com/office/powerpoint/2010/main" val="676886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0BF4A1-714C-419E-A19F-578DE93BE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1A9BD-D57F-4941-931F-40597AB3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409317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89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54DB264-9467-4730-B9E9-C9A97DD669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790128" y="3609527"/>
            <a:ext cx="2458347" cy="4038601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B097F88-2120-47B4-B891-5B28F66BB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64227" y="1757079"/>
            <a:ext cx="3900088" cy="4178958"/>
          </a:xfrm>
          <a:custGeom>
            <a:avLst/>
            <a:gdLst>
              <a:gd name="connsiteX0" fmla="*/ 2431956 w 3900088"/>
              <a:gd name="connsiteY0" fmla="*/ 93939 h 4178958"/>
              <a:gd name="connsiteX1" fmla="*/ 3900088 w 3900088"/>
              <a:gd name="connsiteY1" fmla="*/ 2089479 h 4178958"/>
              <a:gd name="connsiteX2" fmla="*/ 1810609 w 3900088"/>
              <a:gd name="connsiteY2" fmla="*/ 4178958 h 4178958"/>
              <a:gd name="connsiteX3" fmla="*/ 77980 w 3900088"/>
              <a:gd name="connsiteY3" fmla="*/ 3257727 h 4178958"/>
              <a:gd name="connsiteX4" fmla="*/ 0 w 3900088"/>
              <a:gd name="connsiteY4" fmla="*/ 3129367 h 4178958"/>
              <a:gd name="connsiteX5" fmla="*/ 831517 w 3900088"/>
              <a:gd name="connsiteY5" fmla="*/ 244059 h 4178958"/>
              <a:gd name="connsiteX6" fmla="*/ 997290 w 3900088"/>
              <a:gd name="connsiteY6" fmla="*/ 164202 h 4178958"/>
              <a:gd name="connsiteX7" fmla="*/ 1810609 w 3900088"/>
              <a:gd name="connsiteY7" fmla="*/ 0 h 4178958"/>
              <a:gd name="connsiteX8" fmla="*/ 2431956 w 3900088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088" h="4178958">
                <a:moveTo>
                  <a:pt x="2431956" y="93939"/>
                </a:moveTo>
                <a:cubicBezTo>
                  <a:pt x="3282517" y="358491"/>
                  <a:pt x="3900088" y="1151865"/>
                  <a:pt x="3900088" y="2089479"/>
                </a:cubicBezTo>
                <a:cubicBezTo>
                  <a:pt x="3900088" y="3243466"/>
                  <a:pt x="2964596" y="4178958"/>
                  <a:pt x="1810609" y="4178958"/>
                </a:cubicBezTo>
                <a:cubicBezTo>
                  <a:pt x="1089367" y="4178958"/>
                  <a:pt x="453475" y="3813531"/>
                  <a:pt x="77980" y="3257727"/>
                </a:cubicBezTo>
                <a:lnTo>
                  <a:pt x="0" y="3129367"/>
                </a:lnTo>
                <a:lnTo>
                  <a:pt x="831517" y="244059"/>
                </a:lnTo>
                <a:lnTo>
                  <a:pt x="997290" y="164202"/>
                </a:lnTo>
                <a:cubicBezTo>
                  <a:pt x="1247271" y="58468"/>
                  <a:pt x="1522112" y="0"/>
                  <a:pt x="1810609" y="0"/>
                </a:cubicBezTo>
                <a:cubicBezTo>
                  <a:pt x="2026982" y="0"/>
                  <a:pt x="2235673" y="32888"/>
                  <a:pt x="2431956" y="93939"/>
                </a:cubicBezTo>
                <a:close/>
              </a:path>
            </a:pathLst>
          </a:custGeom>
          <a:gradFill>
            <a:gsLst>
              <a:gs pos="36000">
                <a:schemeClr val="accent6">
                  <a:lumMod val="60000"/>
                  <a:lumOff val="40000"/>
                  <a:alpha val="6000"/>
                </a:schemeClr>
              </a:gs>
              <a:gs pos="100000">
                <a:schemeClr val="accent6">
                  <a:alpha val="2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F9338F5-05AB-4DC5-BD1C-1A9F26C38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50099" y="411154"/>
            <a:ext cx="4395601" cy="3581400"/>
          </a:xfrm>
          <a:prstGeom prst="rect">
            <a:avLst/>
          </a:prstGeom>
          <a:gradFill>
            <a:gsLst>
              <a:gs pos="0">
                <a:schemeClr val="accent5">
                  <a:alpha val="29000"/>
                </a:schemeClr>
              </a:gs>
              <a:gs pos="100000">
                <a:schemeClr val="accent4">
                  <a:alpha val="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5D3DD778-CBF7-42E1-860D-26925D0BE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68280"/>
            <a:ext cx="3390645" cy="3363597"/>
          </a:xfrm>
        </p:spPr>
        <p:txBody>
          <a:bodyPr>
            <a:normAutofit/>
          </a:bodyPr>
          <a:lstStyle/>
          <a:p>
            <a:pPr algn="r"/>
            <a:r>
              <a:rPr lang="et-EE" sz="2700">
                <a:solidFill>
                  <a:schemeClr val="bg1"/>
                </a:solidFill>
              </a:rPr>
              <a:t>Koostamise alused</a:t>
            </a:r>
          </a:p>
        </p:txBody>
      </p:sp>
      <p:graphicFrame>
        <p:nvGraphicFramePr>
          <p:cNvPr id="5" name="Sisu kohatäide 2">
            <a:extLst>
              <a:ext uri="{FF2B5EF4-FFF2-40B4-BE49-F238E27FC236}">
                <a16:creationId xmlns:a16="http://schemas.microsoft.com/office/drawing/2014/main" id="{87A5F1E9-988F-4388-AEB4-5F327C0BBB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1988085"/>
              </p:ext>
            </p:extLst>
          </p:nvPr>
        </p:nvGraphicFramePr>
        <p:xfrm>
          <a:off x="4494654" y="457200"/>
          <a:ext cx="7240146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9563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C5CC17-FF17-43CF-B073-D9051465D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BE2DDC-0D14-44E6-A1AB-2EEC09507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543D98-0AA2-43B4-B508-DC1DB7F3D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723C1D-9A1A-465B-8164-483BF5426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6680484-5F73-4078-85C2-415205B1A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CCEDB5C4-E075-41F6-BA71-283420062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/>
            <a:r>
              <a:rPr lang="et-EE" sz="1500">
                <a:solidFill>
                  <a:schemeClr val="bg1"/>
                </a:solidFill>
              </a:rPr>
              <a:t>SELETUSKIRJA VÕRDLUSTABELID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207E1DA-5E74-43AF-9ABB-BA1E4B217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t-EE" sz="1800" dirty="0"/>
          </a:p>
          <a:p>
            <a:pPr marL="0" indent="0">
              <a:buNone/>
            </a:pPr>
            <a:endParaRPr lang="et-EE" sz="1800" dirty="0"/>
          </a:p>
          <a:p>
            <a:pPr marL="0" indent="0">
              <a:buNone/>
            </a:pPr>
            <a:r>
              <a:rPr lang="et-EE" sz="2400" dirty="0"/>
              <a:t>Eelarve seletuskirjas on praegu võrdlusandmed – 2019. aasta täitmine, 2020 aasta esialgne eelarve 2020, hetke eelarve 2020, täitmine 02.detsember seisuga (andmed, mis raamatupidamisse jõudnud) ja 2021 eelnõu.</a:t>
            </a:r>
          </a:p>
        </p:txBody>
      </p:sp>
    </p:spTree>
    <p:extLst>
      <p:ext uri="{BB962C8B-B14F-4D97-AF65-F5344CB8AC3E}">
        <p14:creationId xmlns:p14="http://schemas.microsoft.com/office/powerpoint/2010/main" val="354728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C11AD99-7559-4C3C-B96A-CCB93D3C1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0219"/>
            <a:ext cx="9966960" cy="1357746"/>
          </a:xfrm>
        </p:spPr>
        <p:txBody>
          <a:bodyPr/>
          <a:lstStyle/>
          <a:p>
            <a:pPr algn="ctr"/>
            <a:r>
              <a:rPr lang="et-EE"/>
              <a:t>KAJASTUBEELARVES</a:t>
            </a:r>
            <a:endParaRPr lang="et-EE" dirty="0"/>
          </a:p>
        </p:txBody>
      </p:sp>
      <p:graphicFrame>
        <p:nvGraphicFramePr>
          <p:cNvPr id="5" name="Teksti kohatäide 2">
            <a:extLst>
              <a:ext uri="{FF2B5EF4-FFF2-40B4-BE49-F238E27FC236}">
                <a16:creationId xmlns:a16="http://schemas.microsoft.com/office/drawing/2014/main" id="{6143BD5D-5C55-4BF6-9D70-8375C4F91DD8}"/>
              </a:ext>
            </a:extLst>
          </p:cNvPr>
          <p:cNvGraphicFramePr/>
          <p:nvPr/>
        </p:nvGraphicFramePr>
        <p:xfrm>
          <a:off x="1371600" y="1717965"/>
          <a:ext cx="9966961" cy="43719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1449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D4C0BBB-0042-4603-A226-6117F3FD5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44F520-2598-460E-9F91-B02F60830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DBC8414-BE7E-4B6C-A114-B2C3795C88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EC398C5-5C2E-4038-9DB3-DE2B5A9BE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89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2F10B26-073B-4B10-8AAA-161242DD82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53806" y="1153804"/>
            <a:ext cx="6346209" cy="4038601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>
                  <a:alpha val="92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0DBBC7-698F-4A54-B1CB-A99F9CC35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59574" y="3578975"/>
            <a:ext cx="2502407" cy="4055644"/>
          </a:xfrm>
          <a:prstGeom prst="rect">
            <a:avLst/>
          </a:prstGeom>
          <a:gradFill>
            <a:gsLst>
              <a:gs pos="2000">
                <a:schemeClr val="accent5">
                  <a:alpha val="28000"/>
                </a:schemeClr>
              </a:gs>
              <a:gs pos="100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E6E822A-8BCF-432C-83E6-BBE821476C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13000">
                <a:schemeClr val="accent4">
                  <a:lumMod val="20000"/>
                  <a:lumOff val="80000"/>
                  <a:alpha val="200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176AD7CF-611C-4025-AF5C-24C6DF3EF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243" y="681317"/>
            <a:ext cx="3236613" cy="3406187"/>
          </a:xfrm>
        </p:spPr>
        <p:txBody>
          <a:bodyPr vert="horz" lIns="0" tIns="0" rIns="0" bIns="0" rtlCol="0" anchor="b">
            <a:normAutofit/>
          </a:bodyPr>
          <a:lstStyle/>
          <a:p>
            <a:pPr algn="r"/>
            <a:r>
              <a:rPr lang="en-US" sz="3000">
                <a:solidFill>
                  <a:schemeClr val="bg1"/>
                </a:solidFill>
              </a:rPr>
              <a:t>Üksikisiku tulumaks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55BE1DDC-94D5-4426-8AA2-7507EB005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 flipV="1">
            <a:off x="474243" y="6339382"/>
            <a:ext cx="3230603" cy="45719"/>
          </a:xfrm>
        </p:spPr>
        <p:txBody>
          <a:bodyPr vert="horz" lIns="0" tIns="0" rIns="0" bIns="0" rtlCol="0">
            <a:normAutofit fontScale="25000" lnSpcReduction="20000"/>
          </a:bodyPr>
          <a:lstStyle/>
          <a:p>
            <a:pPr algn="r">
              <a:lnSpc>
                <a:spcPct val="150000"/>
              </a:lnSpc>
            </a:pPr>
            <a:endParaRPr lang="en-U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7E9D6467-82E8-4FCC-BA9C-B328BBB959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410155"/>
              </p:ext>
            </p:extLst>
          </p:nvPr>
        </p:nvGraphicFramePr>
        <p:xfrm>
          <a:off x="4631378" y="457200"/>
          <a:ext cx="6958621" cy="59511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0717">
                  <a:extLst>
                    <a:ext uri="{9D8B030D-6E8A-4147-A177-3AD203B41FA5}">
                      <a16:colId xmlns:a16="http://schemas.microsoft.com/office/drawing/2014/main" val="3961455498"/>
                    </a:ext>
                  </a:extLst>
                </a:gridCol>
                <a:gridCol w="2808251">
                  <a:extLst>
                    <a:ext uri="{9D8B030D-6E8A-4147-A177-3AD203B41FA5}">
                      <a16:colId xmlns:a16="http://schemas.microsoft.com/office/drawing/2014/main" val="2459836246"/>
                    </a:ext>
                  </a:extLst>
                </a:gridCol>
                <a:gridCol w="2119653">
                  <a:extLst>
                    <a:ext uri="{9D8B030D-6E8A-4147-A177-3AD203B41FA5}">
                      <a16:colId xmlns:a16="http://schemas.microsoft.com/office/drawing/2014/main" val="3460505644"/>
                    </a:ext>
                  </a:extLst>
                </a:gridCol>
              </a:tblGrid>
              <a:tr h="3306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aasta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FIT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kasv %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extLst>
                  <a:ext uri="{0D108BD9-81ED-4DB2-BD59-A6C34878D82A}">
                    <a16:rowId xmlns:a16="http://schemas.microsoft.com/office/drawing/2014/main" val="3811556233"/>
                  </a:ext>
                </a:extLst>
              </a:tr>
              <a:tr h="33061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2007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5 576 692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-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extLst>
                  <a:ext uri="{0D108BD9-81ED-4DB2-BD59-A6C34878D82A}">
                    <a16:rowId xmlns:a16="http://schemas.microsoft.com/office/drawing/2014/main" val="1454562112"/>
                  </a:ext>
                </a:extLst>
              </a:tr>
              <a:tr h="33061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2008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6 414 378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15,02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extLst>
                  <a:ext uri="{0D108BD9-81ED-4DB2-BD59-A6C34878D82A}">
                    <a16:rowId xmlns:a16="http://schemas.microsoft.com/office/drawing/2014/main" val="392083325"/>
                  </a:ext>
                </a:extLst>
              </a:tr>
              <a:tr h="33061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2009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5 354 353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-16,53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extLst>
                  <a:ext uri="{0D108BD9-81ED-4DB2-BD59-A6C34878D82A}">
                    <a16:rowId xmlns:a16="http://schemas.microsoft.com/office/drawing/2014/main" val="2128460808"/>
                  </a:ext>
                </a:extLst>
              </a:tr>
              <a:tr h="33061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2010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4 778 568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-10,75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extLst>
                  <a:ext uri="{0D108BD9-81ED-4DB2-BD59-A6C34878D82A}">
                    <a16:rowId xmlns:a16="http://schemas.microsoft.com/office/drawing/2014/main" val="762193717"/>
                  </a:ext>
                </a:extLst>
              </a:tr>
              <a:tr h="33061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2011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5 027 950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5,22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extLst>
                  <a:ext uri="{0D108BD9-81ED-4DB2-BD59-A6C34878D82A}">
                    <a16:rowId xmlns:a16="http://schemas.microsoft.com/office/drawing/2014/main" val="396049350"/>
                  </a:ext>
                </a:extLst>
              </a:tr>
              <a:tr h="33061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2012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5 281 317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5,04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extLst>
                  <a:ext uri="{0D108BD9-81ED-4DB2-BD59-A6C34878D82A}">
                    <a16:rowId xmlns:a16="http://schemas.microsoft.com/office/drawing/2014/main" val="3862911133"/>
                  </a:ext>
                </a:extLst>
              </a:tr>
              <a:tr h="33061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2013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5 721 487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8,33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extLst>
                  <a:ext uri="{0D108BD9-81ED-4DB2-BD59-A6C34878D82A}">
                    <a16:rowId xmlns:a16="http://schemas.microsoft.com/office/drawing/2014/main" val="1052526231"/>
                  </a:ext>
                </a:extLst>
              </a:tr>
              <a:tr h="33061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2014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6 083 516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6,33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extLst>
                  <a:ext uri="{0D108BD9-81ED-4DB2-BD59-A6C34878D82A}">
                    <a16:rowId xmlns:a16="http://schemas.microsoft.com/office/drawing/2014/main" val="1769912682"/>
                  </a:ext>
                </a:extLst>
              </a:tr>
              <a:tr h="33061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2015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6 450 589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6,03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extLst>
                  <a:ext uri="{0D108BD9-81ED-4DB2-BD59-A6C34878D82A}">
                    <a16:rowId xmlns:a16="http://schemas.microsoft.com/office/drawing/2014/main" val="2995278560"/>
                  </a:ext>
                </a:extLst>
              </a:tr>
              <a:tr h="33061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2016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6 757 227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4,75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extLst>
                  <a:ext uri="{0D108BD9-81ED-4DB2-BD59-A6C34878D82A}">
                    <a16:rowId xmlns:a16="http://schemas.microsoft.com/office/drawing/2014/main" val="808934792"/>
                  </a:ext>
                </a:extLst>
              </a:tr>
              <a:tr h="33061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2017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7 114 646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5,29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extLst>
                  <a:ext uri="{0D108BD9-81ED-4DB2-BD59-A6C34878D82A}">
                    <a16:rowId xmlns:a16="http://schemas.microsoft.com/office/drawing/2014/main" val="1595696543"/>
                  </a:ext>
                </a:extLst>
              </a:tr>
              <a:tr h="33061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2018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7 881 160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10,77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extLst>
                  <a:ext uri="{0D108BD9-81ED-4DB2-BD59-A6C34878D82A}">
                    <a16:rowId xmlns:a16="http://schemas.microsoft.com/office/drawing/2014/main" val="1236068410"/>
                  </a:ext>
                </a:extLst>
              </a:tr>
              <a:tr h="33061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2019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8 476 373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7,55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extLst>
                  <a:ext uri="{0D108BD9-81ED-4DB2-BD59-A6C34878D82A}">
                    <a16:rowId xmlns:a16="http://schemas.microsoft.com/office/drawing/2014/main" val="3490729247"/>
                  </a:ext>
                </a:extLst>
              </a:tr>
              <a:tr h="33061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2020*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8 535 401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0,70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extLst>
                  <a:ext uri="{0D108BD9-81ED-4DB2-BD59-A6C34878D82A}">
                    <a16:rowId xmlns:a16="http://schemas.microsoft.com/office/drawing/2014/main" val="383664112"/>
                  </a:ext>
                </a:extLst>
              </a:tr>
              <a:tr h="33061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2021**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8 540 000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0,05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extLst>
                  <a:ext uri="{0D108BD9-81ED-4DB2-BD59-A6C34878D82A}">
                    <a16:rowId xmlns:a16="http://schemas.microsoft.com/office/drawing/2014/main" val="1604946677"/>
                  </a:ext>
                </a:extLst>
              </a:tr>
              <a:tr h="3306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>
                          <a:effectLst/>
                        </a:rPr>
                        <a:t>* eelarves</a:t>
                      </a:r>
                      <a:endParaRPr lang="et-EE" sz="19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t-EE" sz="1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t-EE" sz="1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extLst>
                  <a:ext uri="{0D108BD9-81ED-4DB2-BD59-A6C34878D82A}">
                    <a16:rowId xmlns:a16="http://schemas.microsoft.com/office/drawing/2014/main" val="585762296"/>
                  </a:ext>
                </a:extLst>
              </a:tr>
              <a:tr h="33061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900" dirty="0">
                          <a:effectLst/>
                        </a:rPr>
                        <a:t>**eelnõus</a:t>
                      </a:r>
                      <a:endParaRPr lang="et-EE" sz="19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t-EE" sz="1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t-EE" sz="19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13" marR="46613" marT="0" marB="0" anchor="b"/>
                </a:tc>
                <a:extLst>
                  <a:ext uri="{0D108BD9-81ED-4DB2-BD59-A6C34878D82A}">
                    <a16:rowId xmlns:a16="http://schemas.microsoft.com/office/drawing/2014/main" val="3210241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1781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4C4EDFE-2EBA-4CFD-B11B-32DC0D030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00298"/>
            <a:ext cx="9966960" cy="696685"/>
          </a:xfrm>
        </p:spPr>
        <p:txBody>
          <a:bodyPr/>
          <a:lstStyle/>
          <a:p>
            <a:r>
              <a:rPr lang="et-EE"/>
              <a:t>Kohatasud lasteaias</a:t>
            </a:r>
            <a:endParaRPr lang="et-EE" dirty="0"/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7BF2C864-821B-48C7-A0E2-E79DDD5A4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896983"/>
            <a:ext cx="9966961" cy="5192921"/>
          </a:xfrm>
        </p:spPr>
        <p:txBody>
          <a:bodyPr/>
          <a:lstStyle/>
          <a:p>
            <a:endParaRPr lang="et-EE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D9865DE1-62F7-42E3-A757-209054F2BF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521266"/>
              </p:ext>
            </p:extLst>
          </p:nvPr>
        </p:nvGraphicFramePr>
        <p:xfrm>
          <a:off x="1293092" y="1006764"/>
          <a:ext cx="9790544" cy="58691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2918">
                  <a:extLst>
                    <a:ext uri="{9D8B030D-6E8A-4147-A177-3AD203B41FA5}">
                      <a16:colId xmlns:a16="http://schemas.microsoft.com/office/drawing/2014/main" val="2130149102"/>
                    </a:ext>
                  </a:extLst>
                </a:gridCol>
                <a:gridCol w="1314334">
                  <a:extLst>
                    <a:ext uri="{9D8B030D-6E8A-4147-A177-3AD203B41FA5}">
                      <a16:colId xmlns:a16="http://schemas.microsoft.com/office/drawing/2014/main" val="4138168766"/>
                    </a:ext>
                  </a:extLst>
                </a:gridCol>
                <a:gridCol w="1137165">
                  <a:extLst>
                    <a:ext uri="{9D8B030D-6E8A-4147-A177-3AD203B41FA5}">
                      <a16:colId xmlns:a16="http://schemas.microsoft.com/office/drawing/2014/main" val="555435253"/>
                    </a:ext>
                  </a:extLst>
                </a:gridCol>
                <a:gridCol w="1491500">
                  <a:extLst>
                    <a:ext uri="{9D8B030D-6E8A-4147-A177-3AD203B41FA5}">
                      <a16:colId xmlns:a16="http://schemas.microsoft.com/office/drawing/2014/main" val="2471736057"/>
                    </a:ext>
                  </a:extLst>
                </a:gridCol>
                <a:gridCol w="1459568">
                  <a:extLst>
                    <a:ext uri="{9D8B030D-6E8A-4147-A177-3AD203B41FA5}">
                      <a16:colId xmlns:a16="http://schemas.microsoft.com/office/drawing/2014/main" val="699025377"/>
                    </a:ext>
                  </a:extLst>
                </a:gridCol>
                <a:gridCol w="876566">
                  <a:extLst>
                    <a:ext uri="{9D8B030D-6E8A-4147-A177-3AD203B41FA5}">
                      <a16:colId xmlns:a16="http://schemas.microsoft.com/office/drawing/2014/main" val="915502102"/>
                    </a:ext>
                  </a:extLst>
                </a:gridCol>
                <a:gridCol w="782831">
                  <a:extLst>
                    <a:ext uri="{9D8B030D-6E8A-4147-A177-3AD203B41FA5}">
                      <a16:colId xmlns:a16="http://schemas.microsoft.com/office/drawing/2014/main" val="1873314096"/>
                    </a:ext>
                  </a:extLst>
                </a:gridCol>
                <a:gridCol w="782831">
                  <a:extLst>
                    <a:ext uri="{9D8B030D-6E8A-4147-A177-3AD203B41FA5}">
                      <a16:colId xmlns:a16="http://schemas.microsoft.com/office/drawing/2014/main" val="191485395"/>
                    </a:ext>
                  </a:extLst>
                </a:gridCol>
                <a:gridCol w="782831">
                  <a:extLst>
                    <a:ext uri="{9D8B030D-6E8A-4147-A177-3AD203B41FA5}">
                      <a16:colId xmlns:a16="http://schemas.microsoft.com/office/drawing/2014/main" val="803861944"/>
                    </a:ext>
                  </a:extLst>
                </a:gridCol>
              </a:tblGrid>
              <a:tr h="7735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Aasta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Miinimum-</a:t>
                      </a:r>
                      <a:br>
                        <a:rPr lang="et-EE" sz="1400">
                          <a:effectLst/>
                        </a:rPr>
                      </a:br>
                      <a:r>
                        <a:rPr lang="et-EE" sz="1400">
                          <a:effectLst/>
                        </a:rPr>
                        <a:t>palk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osalustasu </a:t>
                      </a:r>
                      <a:br>
                        <a:rPr lang="et-EE" sz="1400">
                          <a:effectLst/>
                        </a:rPr>
                      </a:br>
                      <a:r>
                        <a:rPr lang="et-EE" sz="1400">
                          <a:effectLst/>
                        </a:rPr>
                        <a:t>endises </a:t>
                      </a:r>
                      <a:br>
                        <a:rPr lang="et-EE" sz="1400">
                          <a:effectLst/>
                        </a:rPr>
                      </a:br>
                      <a:r>
                        <a:rPr lang="et-EE" sz="1400">
                          <a:effectLst/>
                        </a:rPr>
                        <a:t>Türi vallas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% </a:t>
                      </a:r>
                      <a:br>
                        <a:rPr lang="et-EE" sz="1400">
                          <a:effectLst/>
                        </a:rPr>
                      </a:br>
                      <a:r>
                        <a:rPr lang="et-EE" sz="1400">
                          <a:effectLst/>
                        </a:rPr>
                        <a:t>miinimum-palgast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Lubatud %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summa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osalustasu</a:t>
                      </a:r>
                      <a:br>
                        <a:rPr lang="et-EE" sz="1400">
                          <a:effectLst/>
                        </a:rPr>
                      </a:br>
                      <a:r>
                        <a:rPr lang="et-EE" sz="1400">
                          <a:effectLst/>
                        </a:rPr>
                        <a:t>Käru vallas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osalustasu</a:t>
                      </a:r>
                      <a:br>
                        <a:rPr lang="et-EE" sz="1400">
                          <a:effectLst/>
                        </a:rPr>
                      </a:br>
                      <a:r>
                        <a:rPr lang="et-EE" sz="1400">
                          <a:effectLst/>
                        </a:rPr>
                        <a:t>Väätsa vallas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 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80124476"/>
                  </a:ext>
                </a:extLst>
              </a:tr>
              <a:tr h="1812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2007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230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12,80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5,57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46,00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6,39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6,39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 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6928650"/>
                  </a:ext>
                </a:extLst>
              </a:tr>
              <a:tr h="1468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2008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278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12,80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4,60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55,60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6,39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6,39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 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81545305"/>
                  </a:ext>
                </a:extLst>
              </a:tr>
              <a:tr h="1468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2009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278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12,80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4,60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55,60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6,39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6,39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 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8717565"/>
                  </a:ext>
                </a:extLst>
              </a:tr>
              <a:tr h="1468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2010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278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12,80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4,60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55,60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6,39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6,39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 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23817552"/>
                  </a:ext>
                </a:extLst>
              </a:tr>
              <a:tr h="1468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2011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278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12,80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4,60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55,60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6,39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6,39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 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20537125"/>
                  </a:ext>
                </a:extLst>
              </a:tr>
              <a:tr h="1468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2012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290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12,80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4,41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58,00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6,39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6,39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 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2179250"/>
                  </a:ext>
                </a:extLst>
              </a:tr>
              <a:tr h="1468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2013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320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6,25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64,00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6,39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6,39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 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19603868"/>
                  </a:ext>
                </a:extLst>
              </a:tr>
              <a:tr h="2535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2014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355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22,19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6,25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71,00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10,00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6,39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 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33671553"/>
                  </a:ext>
                </a:extLst>
              </a:tr>
              <a:tr h="2535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2015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390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24,38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6,25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78,00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10,00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6,39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 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87159895"/>
                  </a:ext>
                </a:extLst>
              </a:tr>
              <a:tr h="2535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2016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430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26,88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6,25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86,00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10,00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12,00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 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01652048"/>
                  </a:ext>
                </a:extLst>
              </a:tr>
              <a:tr h="2535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2017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470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29,38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6,25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94,00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15,00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12,00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 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89314791"/>
                  </a:ext>
                </a:extLst>
              </a:tr>
              <a:tr h="2535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2018*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500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31,25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6,25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100,00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15,00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12,00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 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44298352"/>
                  </a:ext>
                </a:extLst>
              </a:tr>
              <a:tr h="2535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2018**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500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30,00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6; 3,5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100,00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17,50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17,50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 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50203067"/>
                  </a:ext>
                </a:extLst>
              </a:tr>
              <a:tr h="2535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2019***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540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29,70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5,5;4,0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108,00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21,60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21,60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 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48246637"/>
                  </a:ext>
                </a:extLst>
              </a:tr>
              <a:tr h="2535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2019****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540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29,70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5,5; 4,5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108,00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24,30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24,30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 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extLst>
                  <a:ext uri="{0D108BD9-81ED-4DB2-BD59-A6C34878D82A}">
                    <a16:rowId xmlns:a16="http://schemas.microsoft.com/office/drawing/2014/main" val="609125688"/>
                  </a:ext>
                </a:extLst>
              </a:tr>
              <a:tr h="2535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584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29,20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5,0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116,80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29,20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29,20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 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extLst>
                  <a:ext uri="{0D108BD9-81ED-4DB2-BD59-A6C34878D82A}">
                    <a16:rowId xmlns:a16="http://schemas.microsoft.com/office/drawing/2014/main" val="975408931"/>
                  </a:ext>
                </a:extLst>
              </a:tr>
              <a:tr h="2535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2021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584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29,20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5,0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116,80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29,20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29,20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 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80745840"/>
                  </a:ext>
                </a:extLst>
              </a:tr>
              <a:tr h="25357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* osalustasu 01.01.2018 - 31.08.2018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t-E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t-E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t-E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t-E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t-E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 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56920578"/>
                  </a:ext>
                </a:extLst>
              </a:tr>
              <a:tr h="146809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** osalustasu 01.09.2018 - 31.12.2018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t-E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t-E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t-E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t-E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 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97231766"/>
                  </a:ext>
                </a:extLst>
              </a:tr>
              <a:tr h="146809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*** osalustasu 01.01.2019 - 31.08.2019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t-E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t-E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t-E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t-E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 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87880722"/>
                  </a:ext>
                </a:extLst>
              </a:tr>
              <a:tr h="146809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**** osalustasu 01.09.2019 - 31.12.2019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t-E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t-E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t-E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t-EE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98" marR="2769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 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92035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6389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FF2EA20-4E2D-4C4E-8CB7-078DCFE96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48047"/>
            <a:ext cx="9966960" cy="1288868"/>
          </a:xfrm>
        </p:spPr>
        <p:txBody>
          <a:bodyPr>
            <a:normAutofit fontScale="90000"/>
          </a:bodyPr>
          <a:lstStyle/>
          <a:p>
            <a:r>
              <a:rPr lang="et-EE" dirty="0"/>
              <a:t>Haridusasutuste omatulu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83A54A22-476C-4A6C-B942-88085B5C46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1515291"/>
            <a:ext cx="9966961" cy="4574613"/>
          </a:xfrm>
        </p:spPr>
        <p:txBody>
          <a:bodyPr/>
          <a:lstStyle/>
          <a:p>
            <a:endParaRPr lang="et-EE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C84BEA60-C7F7-4A09-9FFB-24FA4429AF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1987016"/>
              </p:ext>
            </p:extLst>
          </p:nvPr>
        </p:nvGraphicFramePr>
        <p:xfrm>
          <a:off x="853439" y="1515291"/>
          <a:ext cx="10655070" cy="4615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92263">
                  <a:extLst>
                    <a:ext uri="{9D8B030D-6E8A-4147-A177-3AD203B41FA5}">
                      <a16:colId xmlns:a16="http://schemas.microsoft.com/office/drawing/2014/main" val="3022309875"/>
                    </a:ext>
                  </a:extLst>
                </a:gridCol>
                <a:gridCol w="1705292">
                  <a:extLst>
                    <a:ext uri="{9D8B030D-6E8A-4147-A177-3AD203B41FA5}">
                      <a16:colId xmlns:a16="http://schemas.microsoft.com/office/drawing/2014/main" val="1987069205"/>
                    </a:ext>
                  </a:extLst>
                </a:gridCol>
                <a:gridCol w="1533319">
                  <a:extLst>
                    <a:ext uri="{9D8B030D-6E8A-4147-A177-3AD203B41FA5}">
                      <a16:colId xmlns:a16="http://schemas.microsoft.com/office/drawing/2014/main" val="3653579155"/>
                    </a:ext>
                  </a:extLst>
                </a:gridCol>
                <a:gridCol w="1589842">
                  <a:extLst>
                    <a:ext uri="{9D8B030D-6E8A-4147-A177-3AD203B41FA5}">
                      <a16:colId xmlns:a16="http://schemas.microsoft.com/office/drawing/2014/main" val="1672589623"/>
                    </a:ext>
                  </a:extLst>
                </a:gridCol>
                <a:gridCol w="1539333">
                  <a:extLst>
                    <a:ext uri="{9D8B030D-6E8A-4147-A177-3AD203B41FA5}">
                      <a16:colId xmlns:a16="http://schemas.microsoft.com/office/drawing/2014/main" val="2125266719"/>
                    </a:ext>
                  </a:extLst>
                </a:gridCol>
                <a:gridCol w="1395021">
                  <a:extLst>
                    <a:ext uri="{9D8B030D-6E8A-4147-A177-3AD203B41FA5}">
                      <a16:colId xmlns:a16="http://schemas.microsoft.com/office/drawing/2014/main" val="444329439"/>
                    </a:ext>
                  </a:extLst>
                </a:gridCol>
              </a:tblGrid>
              <a:tr h="7018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effectLst/>
                        </a:rPr>
                        <a:t>Asutus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effectLst/>
                        </a:rPr>
                        <a:t>2019</a:t>
                      </a:r>
                      <a:br>
                        <a:rPr lang="et-EE" sz="1600" dirty="0">
                          <a:effectLst/>
                        </a:rPr>
                      </a:br>
                      <a:r>
                        <a:rPr lang="et-EE" sz="1600" dirty="0">
                          <a:effectLst/>
                        </a:rPr>
                        <a:t>täitmine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effectLst/>
                        </a:rPr>
                        <a:t>esialgne</a:t>
                      </a:r>
                      <a:br>
                        <a:rPr lang="et-EE" sz="1600" dirty="0">
                          <a:effectLst/>
                        </a:rPr>
                      </a:br>
                      <a:r>
                        <a:rPr lang="et-EE" sz="1600" dirty="0">
                          <a:effectLst/>
                        </a:rPr>
                        <a:t>eelarve 2020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effectLst/>
                        </a:rPr>
                        <a:t>eelarve </a:t>
                      </a:r>
                      <a:br>
                        <a:rPr lang="et-EE" sz="1600" dirty="0">
                          <a:effectLst/>
                        </a:rPr>
                      </a:br>
                      <a:r>
                        <a:rPr lang="et-EE" sz="1600" dirty="0">
                          <a:effectLst/>
                        </a:rPr>
                        <a:t>2020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effectLst/>
                        </a:rPr>
                        <a:t>täitmine </a:t>
                      </a:r>
                      <a:br>
                        <a:rPr lang="et-EE" sz="1600" dirty="0">
                          <a:effectLst/>
                        </a:rPr>
                      </a:br>
                      <a:r>
                        <a:rPr lang="et-EE" sz="1600" dirty="0">
                          <a:effectLst/>
                        </a:rPr>
                        <a:t>2020*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eelarve </a:t>
                      </a:r>
                      <a:br>
                        <a:rPr lang="et-EE" sz="1600">
                          <a:effectLst/>
                        </a:rPr>
                      </a:br>
                      <a:r>
                        <a:rPr lang="et-EE" sz="1600">
                          <a:effectLst/>
                        </a:rPr>
                        <a:t>eelnõu</a:t>
                      </a:r>
                      <a:br>
                        <a:rPr lang="et-EE" sz="1600">
                          <a:effectLst/>
                        </a:rPr>
                      </a:br>
                      <a:r>
                        <a:rPr lang="et-EE" sz="1600">
                          <a:effectLst/>
                        </a:rPr>
                        <a:t>2021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73289826"/>
                  </a:ext>
                </a:extLst>
              </a:tr>
              <a:tr h="4641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Türi Vallavalitsus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280 774,69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265 000,00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283 000,00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effectLst/>
                        </a:rPr>
                        <a:t>257 249,00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effectLst/>
                        </a:rPr>
                        <a:t>265 000,00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16241392"/>
                  </a:ext>
                </a:extLst>
              </a:tr>
              <a:tr h="4641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Türi Lasteaed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160 329,88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164 254,00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134 595,45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107 343,63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effectLst/>
                        </a:rPr>
                        <a:t>172 284,00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891039505"/>
                  </a:ext>
                </a:extLst>
              </a:tr>
              <a:tr h="2313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Laupa Põhikool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9 228,78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7 389,00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7 446,98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8 340,48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effectLst/>
                        </a:rPr>
                        <a:t>7 458,00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123403648"/>
                  </a:ext>
                </a:extLst>
              </a:tr>
              <a:tr h="2313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Türi Põhikool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211,26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0,00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13 416,59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11 407,90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effectLst/>
                        </a:rPr>
                        <a:t>3 000,00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55816643"/>
                  </a:ext>
                </a:extLst>
              </a:tr>
              <a:tr h="2313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effectLst/>
                        </a:rPr>
                        <a:t>Retla-Kabala Kool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39 085,56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28 506,00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24 556,75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24 270,20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effectLst/>
                        </a:rPr>
                        <a:t>29 335,00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761220550"/>
                  </a:ext>
                </a:extLst>
              </a:tr>
              <a:tr h="2313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Türi Ühisgümnaasium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effectLst/>
                        </a:rPr>
                        <a:t>20 885,46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effectLst/>
                        </a:rPr>
                        <a:t>7 000,00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20 921,07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21 707,82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effectLst/>
                        </a:rPr>
                        <a:t>7 000,00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353280072"/>
                  </a:ext>
                </a:extLst>
              </a:tr>
              <a:tr h="2313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Türi Kevade Kool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1 901,10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1 000,00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500,00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1 262,25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effectLst/>
                        </a:rPr>
                        <a:t>1 000,00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61809656"/>
                  </a:ext>
                </a:extLst>
              </a:tr>
              <a:tr h="2313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Türi Muusikakool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33 193,07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27 405,00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29 665,02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26 729,82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effectLst/>
                        </a:rPr>
                        <a:t>25 135,00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14701497"/>
                  </a:ext>
                </a:extLst>
              </a:tr>
              <a:tr h="2313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Käru Põhikool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14 845,16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14 231,00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14 658,00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11 126,66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effectLst/>
                        </a:rPr>
                        <a:t>12 435,00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69170984"/>
                  </a:ext>
                </a:extLst>
              </a:tr>
              <a:tr h="4641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Väätsa Lasteaed Paikäpp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26 281,28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34 150,00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23 672,00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19 934,61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effectLst/>
                        </a:rPr>
                        <a:t>33 733,00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43170924"/>
                  </a:ext>
                </a:extLst>
              </a:tr>
              <a:tr h="2313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Väätsa Põhikool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4 758,99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0,00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1 965,95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2 882,78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effectLst/>
                        </a:rPr>
                        <a:t>4 100,00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140787143"/>
                  </a:ext>
                </a:extLst>
              </a:tr>
              <a:tr h="4641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KOKKU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591 495,23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548 935,00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554 397,81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effectLst/>
                        </a:rPr>
                        <a:t>492 255,15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effectLst/>
                        </a:rPr>
                        <a:t>560 480,00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1110945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2700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8316131-DB79-4421-BA50-16DCF8F2A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4945" y="314037"/>
            <a:ext cx="9966960" cy="692726"/>
          </a:xfrm>
        </p:spPr>
        <p:txBody>
          <a:bodyPr>
            <a:normAutofit/>
          </a:bodyPr>
          <a:lstStyle/>
          <a:p>
            <a:pPr algn="ctr"/>
            <a:r>
              <a:rPr lang="et-EE" dirty="0"/>
              <a:t>investeeringud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160B2A2F-1DD2-4B9D-BDC6-2A6351170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1114697"/>
            <a:ext cx="9966961" cy="4975207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et-EE" dirty="0"/>
              <a:t>Vallavalitsus 500000 eurot;</a:t>
            </a:r>
          </a:p>
          <a:p>
            <a:pPr marL="342900" indent="-342900">
              <a:buAutoNum type="arabicPeriod"/>
            </a:pPr>
            <a:r>
              <a:rPr lang="et-EE" dirty="0"/>
              <a:t>Kaasav eelarve 50 000 eurot;</a:t>
            </a:r>
          </a:p>
          <a:p>
            <a:pPr marL="342900" indent="-342900">
              <a:buAutoNum type="arabicPeriod"/>
            </a:pPr>
            <a:r>
              <a:rPr lang="et-EE" dirty="0"/>
              <a:t>Maanteetransport 500 000 eurot – teed vastavalt teehoiukavale;</a:t>
            </a:r>
          </a:p>
          <a:p>
            <a:pPr marL="342900" indent="-342900">
              <a:buAutoNum type="arabicPeriod"/>
            </a:pPr>
            <a:r>
              <a:rPr lang="et-EE" dirty="0"/>
              <a:t>Sporditegevus 1miljon eurot</a:t>
            </a:r>
          </a:p>
          <a:p>
            <a:pPr marL="342900" indent="-342900">
              <a:buAutoNum type="arabicPeriod"/>
            </a:pPr>
            <a:r>
              <a:rPr lang="et-EE" dirty="0"/>
              <a:t>Türi Kultuurikeskus Väätsa kogukonnakeskus      634 365 eurot</a:t>
            </a:r>
          </a:p>
          <a:p>
            <a:pPr marL="342900" indent="-342900">
              <a:buAutoNum type="arabicPeriod"/>
            </a:pPr>
            <a:r>
              <a:rPr lang="et-EE" dirty="0"/>
              <a:t>Türi lasteaed 35 000 eurot</a:t>
            </a:r>
          </a:p>
          <a:p>
            <a:pPr marL="342900" indent="-342900">
              <a:buAutoNum type="arabicPeriod"/>
            </a:pPr>
            <a:r>
              <a:rPr lang="et-EE" dirty="0"/>
              <a:t>Türi Ühisgümnaasium 150 000 eurot</a:t>
            </a:r>
          </a:p>
        </p:txBody>
      </p:sp>
    </p:spTree>
    <p:extLst>
      <p:ext uri="{BB962C8B-B14F-4D97-AF65-F5344CB8AC3E}">
        <p14:creationId xmlns:p14="http://schemas.microsoft.com/office/powerpoint/2010/main" val="1067927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8E98458-9963-4615-B1FB-01A195418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68096"/>
            <a:ext cx="9966960" cy="1034578"/>
          </a:xfrm>
        </p:spPr>
        <p:txBody>
          <a:bodyPr/>
          <a:lstStyle/>
          <a:p>
            <a:pPr algn="ctr"/>
            <a:r>
              <a:rPr lang="et-EE" dirty="0"/>
              <a:t>netovõlakoormus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E75EAB07-3267-43A7-9D8D-C3BDE88344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1976846"/>
            <a:ext cx="9966961" cy="4113058"/>
          </a:xfrm>
        </p:spPr>
        <p:txBody>
          <a:bodyPr/>
          <a:lstStyle/>
          <a:p>
            <a:endParaRPr lang="et-EE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40FECC14-47B4-4DB9-B370-558F7FEC7B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121139"/>
              </p:ext>
            </p:extLst>
          </p:nvPr>
        </p:nvGraphicFramePr>
        <p:xfrm>
          <a:off x="1052944" y="1874982"/>
          <a:ext cx="10285615" cy="43890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87492">
                  <a:extLst>
                    <a:ext uri="{9D8B030D-6E8A-4147-A177-3AD203B41FA5}">
                      <a16:colId xmlns:a16="http://schemas.microsoft.com/office/drawing/2014/main" val="2042735236"/>
                    </a:ext>
                  </a:extLst>
                </a:gridCol>
                <a:gridCol w="1440063">
                  <a:extLst>
                    <a:ext uri="{9D8B030D-6E8A-4147-A177-3AD203B41FA5}">
                      <a16:colId xmlns:a16="http://schemas.microsoft.com/office/drawing/2014/main" val="3264702688"/>
                    </a:ext>
                  </a:extLst>
                </a:gridCol>
                <a:gridCol w="2529667">
                  <a:extLst>
                    <a:ext uri="{9D8B030D-6E8A-4147-A177-3AD203B41FA5}">
                      <a16:colId xmlns:a16="http://schemas.microsoft.com/office/drawing/2014/main" val="3361200638"/>
                    </a:ext>
                  </a:extLst>
                </a:gridCol>
                <a:gridCol w="2528393">
                  <a:extLst>
                    <a:ext uri="{9D8B030D-6E8A-4147-A177-3AD203B41FA5}">
                      <a16:colId xmlns:a16="http://schemas.microsoft.com/office/drawing/2014/main" val="2549815748"/>
                    </a:ext>
                  </a:extLst>
                </a:gridCol>
              </a:tblGrid>
              <a:tr h="8511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 dirty="0">
                          <a:effectLst/>
                        </a:rPr>
                        <a:t>Türi Vallavalitsus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 dirty="0">
                          <a:effectLst/>
                        </a:rPr>
                        <a:t>2019 täitmine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 dirty="0">
                          <a:effectLst/>
                        </a:rPr>
                        <a:t>2020 eeldatav täitmine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 dirty="0">
                          <a:effectLst/>
                        </a:rPr>
                        <a:t>2021 eelarve  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4849347"/>
                  </a:ext>
                </a:extLst>
              </a:tr>
              <a:tr h="4922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Netovõlakoormus (eurodes)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 dirty="0">
                          <a:effectLst/>
                        </a:rPr>
                        <a:t>7 371 316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12 595 251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 dirty="0">
                          <a:effectLst/>
                        </a:rPr>
                        <a:t>11 829 537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245865495"/>
                  </a:ext>
                </a:extLst>
              </a:tr>
              <a:tr h="4922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Netovõlakoormus (%)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42,1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72,6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 dirty="0">
                          <a:effectLst/>
                        </a:rPr>
                        <a:t>69,8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56812898"/>
                  </a:ext>
                </a:extLst>
              </a:tr>
              <a:tr h="851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Netovõlakoormuse ülemmäär (eurodes)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10 501 577,51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17 344 504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 dirty="0">
                          <a:effectLst/>
                        </a:rPr>
                        <a:t>15 025 140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799677291"/>
                  </a:ext>
                </a:extLst>
              </a:tr>
              <a:tr h="851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Netovõlakoormuse individuaalne ülemmäär (%)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60,00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100,00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 dirty="0">
                          <a:effectLst/>
                        </a:rPr>
                        <a:t>88,7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59093041"/>
                  </a:ext>
                </a:extLst>
              </a:tr>
              <a:tr h="851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Vaba netovõlakoormus (eurodes)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3 130 261,56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>
                          <a:effectLst/>
                        </a:rPr>
                        <a:t>4 749 253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400" dirty="0">
                          <a:effectLst/>
                        </a:rPr>
                        <a:t>3 195 603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3275616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3302022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AnalogousFromLightSeedLeftStep">
      <a:dk1>
        <a:srgbClr val="000000"/>
      </a:dk1>
      <a:lt1>
        <a:srgbClr val="FFFFFF"/>
      </a:lt1>
      <a:dk2>
        <a:srgbClr val="412D24"/>
      </a:dk2>
      <a:lt2>
        <a:srgbClr val="E8E5E2"/>
      </a:lt2>
      <a:accent1>
        <a:srgbClr val="8DA6C2"/>
      </a:accent1>
      <a:accent2>
        <a:srgbClr val="79AAB0"/>
      </a:accent2>
      <a:accent3>
        <a:srgbClr val="81AA9D"/>
      </a:accent3>
      <a:accent4>
        <a:srgbClr val="77AF87"/>
      </a:accent4>
      <a:accent5>
        <a:srgbClr val="87AB81"/>
      </a:accent5>
      <a:accent6>
        <a:srgbClr val="91A973"/>
      </a:accent6>
      <a:hlink>
        <a:srgbClr val="9B7E5D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760</Words>
  <Application>Microsoft Office PowerPoint</Application>
  <PresentationFormat>Laiekraan</PresentationFormat>
  <Paragraphs>357</Paragraphs>
  <Slides>12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12</vt:i4>
      </vt:variant>
    </vt:vector>
  </HeadingPairs>
  <TitlesOfParts>
    <vt:vector size="16" baseType="lpstr">
      <vt:lpstr>Arial</vt:lpstr>
      <vt:lpstr>Avenir Next LT Pro</vt:lpstr>
      <vt:lpstr>Calibri</vt:lpstr>
      <vt:lpstr>GradientRiseVTI</vt:lpstr>
      <vt:lpstr>EELARVE 2021EELNÕU</vt:lpstr>
      <vt:lpstr>Koostamise alused</vt:lpstr>
      <vt:lpstr>SELETUSKIRJA VÕRDLUSTABELID</vt:lpstr>
      <vt:lpstr>KAJASTUBEELARVES</vt:lpstr>
      <vt:lpstr>Üksikisiku tulumaks</vt:lpstr>
      <vt:lpstr>Kohatasud lasteaias</vt:lpstr>
      <vt:lpstr>Haridusasutuste omatulu</vt:lpstr>
      <vt:lpstr>investeeringud</vt:lpstr>
      <vt:lpstr>netovõlakoormus</vt:lpstr>
      <vt:lpstr>Detsembri volikogu istungil eelarve esimene lugemine ning eelnõu avalikustatakse(juhul kui volikogu nii otsustab) Juhtiv komisjon eelarve- ja arenduskomisjon määrab muudatusettepanekute esitamise tähtaja. </vt:lpstr>
      <vt:lpstr>JUHTIV KOMISJON KOGUNES 21. DETSEMBRIL 2020 NING MÄÄRAS MUUDATUSETTEPANEKUTE ESITAMISE TÄHTAJAKS   15. JAANUAR 2021  KELL 16.00 </vt:lpstr>
      <vt:lpstr>Suured tänud kuulamast ja palun küsimused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EELARVE 2021EELNÕU</dc:title>
  <dc:creator>Aime Roosioja</dc:creator>
  <cp:lastModifiedBy>Merike Lõhmus</cp:lastModifiedBy>
  <cp:revision>2</cp:revision>
  <dcterms:created xsi:type="dcterms:W3CDTF">2020-12-14T12:39:11Z</dcterms:created>
  <dcterms:modified xsi:type="dcterms:W3CDTF">2021-04-06T09:11:44Z</dcterms:modified>
</cp:coreProperties>
</file>