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75" r:id="rId5"/>
    <p:sldId id="274" r:id="rId6"/>
    <p:sldId id="280" r:id="rId7"/>
    <p:sldId id="281" r:id="rId8"/>
    <p:sldId id="284" r:id="rId9"/>
    <p:sldId id="295" r:id="rId10"/>
    <p:sldId id="282" r:id="rId11"/>
    <p:sldId id="283" r:id="rId12"/>
    <p:sldId id="285" r:id="rId13"/>
    <p:sldId id="289" r:id="rId14"/>
    <p:sldId id="288" r:id="rId15"/>
    <p:sldId id="287" r:id="rId16"/>
    <p:sldId id="293" r:id="rId17"/>
    <p:sldId id="292" r:id="rId18"/>
    <p:sldId id="291" r:id="rId19"/>
    <p:sldId id="290" r:id="rId20"/>
    <p:sldId id="296" r:id="rId2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DC18D6-7516-D519-F6F1-0EF789C61757}" v="1612" dt="2022-02-16T20:23:50.713"/>
    <p1510:client id="{19CEBE17-8AD5-4F31-929F-F69686D56122}" v="1" vWet="5" dt="2022-02-16T18:35:58.683"/>
    <p1510:client id="{95C2FDCE-B9C0-4DF2-9E8A-147F452C336D}" v="68" dt="2022-02-16T19:04:23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Laadi ja ruudustikut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Hele laad 1 – rõhk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70D50-9226-4940-B068-A85F2E514498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51812-F2DC-4DEA-ADBF-BF11C366D33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11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53D49D7-39F9-46A7-AA09-C8828C4A2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57E99E6E-1D05-4A41-8F2F-81BE20F66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746FF6C-2A0A-467C-8762-FCB0504FA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1456780-FA92-4AB6-854A-556F4C87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B491862-901A-4190-B840-E46DDB9E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851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ABA2655-EA55-44AC-93C0-510F80220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AF51B937-81BB-475A-B642-4B8BF427F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CDFCC45-AD0A-4351-8144-32078AA0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701711D9-894D-4278-8D03-CA6C66B7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0092FB4E-800F-417F-9AD7-492DA7C81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7151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24375A51-D4E0-450B-863A-00D796108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9A0E5453-5CB5-42C6-800B-0B6D6B1F2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F2CE4E5-3144-4275-80ED-26C2C0B8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66ED4AE-4CA3-4BD6-A493-3D51B538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FD1069A-02C6-4EE4-97AC-C631717CF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327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D10DF03-24A0-4C9B-B154-00F0A28E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8B7C1D4-3E7E-4FE6-A6F5-2A37247CE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72C90A76-FB99-4448-9D65-00B633D7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9B58B6B-AA24-4C6D-8B25-F126B4A5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82C0871-40F4-4C9A-BA41-9F3462C5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328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961D17-CAE0-4031-BC07-981162D1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674DC097-A060-4B0A-A5F0-8A8575B51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EABC52B-EC6E-4462-B929-10B38858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FAEB2C5-0DD4-4C18-B833-E580D05E7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C9A76FF2-E1C5-48B1-82DB-DFFDD09B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734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555CDD9-7C6C-4244-B411-4037BDD8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83F1EB8-9197-448D-A8BD-15004AF7F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369EC015-97C0-444E-A683-9AD906B8E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71B3ED08-4A0E-405C-913D-DAEF0253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D0E29A4D-3DF1-4C18-A75B-19DE57FF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B1EBD0C-F6EA-4426-A966-BCBA7F9DD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2210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C932B32-8B31-4999-9BD8-50E5F5B16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BC09C9F8-4A8F-4B5B-947D-612DF2BB3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E6ADAB6A-2B3B-4162-A583-E4912A1C1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B9E8F1B6-171E-4E12-B451-A1A5DC26A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D93AFD24-C54F-491D-9DFE-2970561E1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EE74E32F-0D01-41CE-87EA-02988DAE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0F93507F-1354-4A48-95D1-1B888F86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65A9C7E1-1125-4C0D-87C2-101CA2A9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2438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264C81B-C4A2-4591-B85B-D0F027D7D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1047DB98-6815-4B7A-8874-1CE8E52F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47526CF-59F6-4170-A841-E2344ECF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F9EC192F-FCCE-474E-A3E1-F1FA382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504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33E13558-704F-4A15-8751-2791CFE4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4940722C-F786-48B5-AD81-8A636FA9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18F263AC-3245-4CA6-9BAF-1D21EE92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527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C99A0F0-5524-4174-820E-EABAA4521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0C16237-5E9B-46F3-AF8D-B93BFE0B3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1B37F24B-FEA6-4DEF-B0FF-A4BAAFD12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7399332C-367E-43AD-9337-384B1B05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584E9155-860E-496F-83F7-1DE9EE45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EB18E4C6-FCA0-42E2-8E8A-A0917EEA9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776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25C2887-E22F-488E-AA7C-EC763467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0FDA2809-740C-4C17-B4A9-09DAA2EA1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78F57130-125B-4177-957E-7B0AB1641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1FE753C-57B7-436A-98BF-6FF02A45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D76C8A60-3DD6-4A1C-8D88-2BB1BFB8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BFBF8CBC-6112-463D-B5E8-868BC9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498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E1583D8D-6594-4F24-807D-1EB4EC03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DC91CBB4-CA40-4883-B9FB-9D21BAA71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52DC1C1-4E87-44EF-AF65-69A95AF39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AE05-57E3-41CC-8813-EE62B6FE3393}" type="datetimeFigureOut">
              <a:rPr lang="et-EE" smtClean="0"/>
              <a:t>10.05.2022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8FFB3F6-83AD-4561-961C-04C6FDB83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90C47F3-0AA4-4A25-AE40-1410B509A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5BF59-9CA4-4EBF-873A-DF69276EE4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478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43747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t-EE" sz="2800" b="1" dirty="0">
                <a:ea typeface="+mn-lt"/>
                <a:cs typeface="+mn-lt"/>
              </a:rPr>
              <a:t>Eelarve on konservatiivne</a:t>
            </a:r>
            <a:endParaRPr lang="en-US" dirty="0">
              <a:cs typeface="Calibri" panose="020F0502020204030204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t-EE" sz="2800" b="1" dirty="0">
                <a:ea typeface="+mn-lt"/>
                <a:cs typeface="+mn-lt"/>
              </a:rPr>
              <a:t>Võlg on võõra oma</a:t>
            </a:r>
            <a:endParaRPr lang="et-EE" sz="2800" b="1" dirty="0">
              <a:cs typeface="Calibri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t-EE" sz="2800" b="1" dirty="0">
                <a:cs typeface="Calibri"/>
              </a:rPr>
              <a:t>Tuleviku arvelt elada ei saa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t-EE" sz="2800" b="1" dirty="0">
                <a:ea typeface="+mn-lt"/>
                <a:cs typeface="+mn-lt"/>
              </a:rPr>
              <a:t>Peame olema valmis tuleviku kulude suurenemiseks</a:t>
            </a:r>
            <a:endParaRPr lang="et-EE" sz="2800" b="1" dirty="0">
              <a:cs typeface="Calibri" panose="020F0502020204030204"/>
            </a:endParaRPr>
          </a:p>
          <a:p>
            <a:pPr marL="914400" lvl="1" indent="-457200">
              <a:lnSpc>
                <a:spcPct val="150000"/>
              </a:lnSpc>
              <a:buFont typeface="Arial"/>
              <a:buChar char="•"/>
            </a:pPr>
            <a:r>
              <a:rPr lang="et-EE" sz="2400" b="1" dirty="0">
                <a:ea typeface="+mn-lt"/>
                <a:cs typeface="+mn-lt"/>
              </a:rPr>
              <a:t>valmistuma uueks Euroopa Liidu rahastuperioodiks</a:t>
            </a:r>
            <a:r>
              <a:rPr lang="et-EE" sz="2400" dirty="0">
                <a:ea typeface="+mn-lt"/>
                <a:cs typeface="+mn-lt"/>
              </a:rPr>
              <a:t>.</a:t>
            </a:r>
            <a:endParaRPr lang="et-EE" sz="2400" b="1" dirty="0"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t-EE" sz="2800" b="1" dirty="0">
                <a:ea typeface="+mn-lt"/>
                <a:cs typeface="+mn-lt"/>
              </a:rPr>
              <a:t>Me väärtustame inimest</a:t>
            </a:r>
          </a:p>
          <a:p>
            <a:pPr marL="914400" lvl="1" indent="-457200">
              <a:lnSpc>
                <a:spcPct val="150000"/>
              </a:lnSpc>
              <a:buFont typeface="Arial"/>
              <a:buChar char="•"/>
            </a:pPr>
            <a:r>
              <a:rPr lang="et-EE" sz="2400" b="1" dirty="0">
                <a:ea typeface="+mn-lt"/>
                <a:cs typeface="+mn-lt"/>
              </a:rPr>
              <a:t>Alates 2018 on palgafondi suurenemine puudunud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5883E-BC98-4F3A-992A-9912417C1002}"/>
              </a:ext>
            </a:extLst>
          </p:cNvPr>
          <p:cNvSpPr txBox="1"/>
          <p:nvPr/>
        </p:nvSpPr>
        <p:spPr>
          <a:xfrm>
            <a:off x="411350" y="401890"/>
            <a:ext cx="113692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t-EE" sz="2400" b="1" dirty="0"/>
              <a:t>T</a:t>
            </a:r>
            <a:r>
              <a:rPr lang="fi-FI" sz="2400" b="1" dirty="0" err="1"/>
              <a:t>üri</a:t>
            </a:r>
            <a:r>
              <a:rPr lang="fi-FI" sz="2400" b="1" dirty="0"/>
              <a:t> </a:t>
            </a:r>
            <a:r>
              <a:rPr lang="fi-FI" sz="2400" b="1" dirty="0" err="1"/>
              <a:t>valla</a:t>
            </a:r>
            <a:r>
              <a:rPr lang="fi-FI" sz="2400" b="1" dirty="0"/>
              <a:t> 2022. </a:t>
            </a:r>
            <a:r>
              <a:rPr lang="fi-FI" sz="2400" b="1" dirty="0" err="1"/>
              <a:t>aasta</a:t>
            </a:r>
            <a:r>
              <a:rPr lang="fi-FI" sz="2400" b="1" dirty="0"/>
              <a:t> </a:t>
            </a:r>
            <a:r>
              <a:rPr lang="fi-FI" sz="2400" b="1" dirty="0" err="1"/>
              <a:t>eelarve</a:t>
            </a:r>
            <a:r>
              <a:rPr lang="fi-FI" sz="2400" b="1" dirty="0"/>
              <a:t> </a:t>
            </a:r>
            <a:r>
              <a:rPr lang="et-EE" sz="2400" b="1" dirty="0"/>
              <a:t>I </a:t>
            </a:r>
            <a:r>
              <a:rPr lang="fi-FI" sz="2400" b="1" dirty="0" err="1"/>
              <a:t>eelnõu</a:t>
            </a:r>
            <a:r>
              <a:rPr lang="et-EE" sz="2400" b="1" dirty="0"/>
              <a:t> lühiülevaade</a:t>
            </a:r>
            <a:r>
              <a:rPr lang="et-EE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88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AEDA15-075A-428E-BD62-5094A0DD84F6}"/>
              </a:ext>
            </a:extLst>
          </p:cNvPr>
          <p:cNvGraphicFramePr>
            <a:graphicFrameLocks noGrp="1"/>
          </p:cNvGraphicFramePr>
          <p:nvPr/>
        </p:nvGraphicFramePr>
        <p:xfrm>
          <a:off x="957745" y="643466"/>
          <a:ext cx="10276511" cy="5571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372">
                  <a:extLst>
                    <a:ext uri="{9D8B030D-6E8A-4147-A177-3AD203B41FA5}">
                      <a16:colId xmlns:a16="http://schemas.microsoft.com/office/drawing/2014/main" val="3585363150"/>
                    </a:ext>
                  </a:extLst>
                </a:gridCol>
                <a:gridCol w="6748730">
                  <a:extLst>
                    <a:ext uri="{9D8B030D-6E8A-4147-A177-3AD203B41FA5}">
                      <a16:colId xmlns:a16="http://schemas.microsoft.com/office/drawing/2014/main" val="3816726293"/>
                    </a:ext>
                  </a:extLst>
                </a:gridCol>
                <a:gridCol w="1907409">
                  <a:extLst>
                    <a:ext uri="{9D8B030D-6E8A-4147-A177-3AD203B41FA5}">
                      <a16:colId xmlns:a16="http://schemas.microsoft.com/office/drawing/2014/main" val="3873221392"/>
                    </a:ext>
                  </a:extLst>
                </a:gridCol>
              </a:tblGrid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ELAMU- JA KOMMUNAALMAJANDUS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613 213,00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3809602549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06100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Elamumajanduse arendamine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6 500,00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1922426454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06300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Veevarustus, sh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58 269,00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3377476827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0630001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vald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53 269,00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2658722577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0630003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Türi Haldus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5 000,00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1599054539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06400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Tänavavalgustus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200 000,00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3725698607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0640001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vald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 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189724645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0640002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Türi Haldus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200 000,00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3698034926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Muud elamu- ja kommunaalmajanduse tegevus, sh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348 444,00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3914054317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0660510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Kalmistud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58 451,00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3677399756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06605101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vald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4 760,00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412893297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06605102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Türi Haldus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53 691,00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941066856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0660511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hulkuvate loomadega seotud tegevus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14 340,00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673064376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0660512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muu elamu- ja kommunaalmajandus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163 951,00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3256993942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06605121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vald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 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450853285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06605122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Türi Haldus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163 951,00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4130232161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0660513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Türi Kommunaalasutus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4 178,00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98865943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0660514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Türi Haldus</a:t>
                      </a:r>
                    </a:p>
                  </a:txBody>
                  <a:tcPr marL="44251" marR="4425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107 524,00</a:t>
                      </a:r>
                    </a:p>
                  </a:txBody>
                  <a:tcPr marL="44251" marR="44251" marT="0" marB="0"/>
                </a:tc>
                <a:extLst>
                  <a:ext uri="{0D108BD9-81ED-4DB2-BD59-A6C34878D82A}">
                    <a16:rowId xmlns:a16="http://schemas.microsoft.com/office/drawing/2014/main" val="36903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3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24F2D1-D937-42B7-8CF4-69E0D54114E4}"/>
              </a:ext>
            </a:extLst>
          </p:cNvPr>
          <p:cNvGraphicFramePr>
            <a:graphicFrameLocks noGrp="1"/>
          </p:cNvGraphicFramePr>
          <p:nvPr/>
        </p:nvGraphicFramePr>
        <p:xfrm>
          <a:off x="949219" y="646175"/>
          <a:ext cx="10293563" cy="5565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1895071587"/>
                    </a:ext>
                  </a:extLst>
                </a:gridCol>
                <a:gridCol w="5946564">
                  <a:extLst>
                    <a:ext uri="{9D8B030D-6E8A-4147-A177-3AD203B41FA5}">
                      <a16:colId xmlns:a16="http://schemas.microsoft.com/office/drawing/2014/main" val="1593292366"/>
                    </a:ext>
                  </a:extLst>
                </a:gridCol>
                <a:gridCol w="2475019">
                  <a:extLst>
                    <a:ext uri="{9D8B030D-6E8A-4147-A177-3AD203B41FA5}">
                      <a16:colId xmlns:a16="http://schemas.microsoft.com/office/drawing/2014/main" val="2426293850"/>
                    </a:ext>
                  </a:extLst>
                </a:gridCol>
              </a:tblGrid>
              <a:tr h="569976"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07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TERVISHOID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>
                          <a:effectLst/>
                        </a:rPr>
                        <a:t>47 500,00</a:t>
                      </a:r>
                    </a:p>
                  </a:txBody>
                  <a:tcPr marL="81492" marR="81492" marT="0" marB="0"/>
                </a:tc>
                <a:extLst>
                  <a:ext uri="{0D108BD9-81ED-4DB2-BD59-A6C34878D82A}">
                    <a16:rowId xmlns:a16="http://schemas.microsoft.com/office/drawing/2014/main" val="3727844116"/>
                  </a:ext>
                </a:extLst>
              </a:tr>
              <a:tr h="569976"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07210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Üldmeditsiiniteenused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>
                          <a:effectLst/>
                        </a:rPr>
                        <a:t>12 500,00</a:t>
                      </a:r>
                    </a:p>
                  </a:txBody>
                  <a:tcPr marL="81492" marR="81492" marT="0" marB="0"/>
                </a:tc>
                <a:extLst>
                  <a:ext uri="{0D108BD9-81ED-4DB2-BD59-A6C34878D82A}">
                    <a16:rowId xmlns:a16="http://schemas.microsoft.com/office/drawing/2014/main" val="1956101473"/>
                  </a:ext>
                </a:extLst>
              </a:tr>
              <a:tr h="569976"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0721001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Türi tervisekeskus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>
                          <a:effectLst/>
                        </a:rPr>
                        <a:t>9 000,00</a:t>
                      </a:r>
                    </a:p>
                  </a:txBody>
                  <a:tcPr marL="81492" marR="81492" marT="0" marB="0"/>
                </a:tc>
                <a:extLst>
                  <a:ext uri="{0D108BD9-81ED-4DB2-BD59-A6C34878D82A}">
                    <a16:rowId xmlns:a16="http://schemas.microsoft.com/office/drawing/2014/main" val="3958626176"/>
                  </a:ext>
                </a:extLst>
              </a:tr>
              <a:tr h="1072896"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0721004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Muud üldmeditsiiniteenuste kulud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>
                          <a:effectLst/>
                        </a:rPr>
                        <a:t>500</a:t>
                      </a:r>
                    </a:p>
                  </a:txBody>
                  <a:tcPr marL="81492" marR="81492" marT="0" marB="0"/>
                </a:tc>
                <a:extLst>
                  <a:ext uri="{0D108BD9-81ED-4DB2-BD59-A6C34878D82A}">
                    <a16:rowId xmlns:a16="http://schemas.microsoft.com/office/drawing/2014/main" val="818509800"/>
                  </a:ext>
                </a:extLst>
              </a:tr>
              <a:tr h="569976"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0721005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Käru perearstikeskus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>
                          <a:effectLst/>
                        </a:rPr>
                        <a:t>1 500,00</a:t>
                      </a:r>
                    </a:p>
                  </a:txBody>
                  <a:tcPr marL="81492" marR="81492" marT="0" marB="0"/>
                </a:tc>
                <a:extLst>
                  <a:ext uri="{0D108BD9-81ED-4DB2-BD59-A6C34878D82A}">
                    <a16:rowId xmlns:a16="http://schemas.microsoft.com/office/drawing/2014/main" val="79794791"/>
                  </a:ext>
                </a:extLst>
              </a:tr>
              <a:tr h="569976"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0721006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Väätsa perearstikeskus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>
                          <a:effectLst/>
                        </a:rPr>
                        <a:t>1 500,00</a:t>
                      </a:r>
                    </a:p>
                  </a:txBody>
                  <a:tcPr marL="81492" marR="81492" marT="0" marB="0"/>
                </a:tc>
                <a:extLst>
                  <a:ext uri="{0D108BD9-81ED-4DB2-BD59-A6C34878D82A}">
                    <a16:rowId xmlns:a16="http://schemas.microsoft.com/office/drawing/2014/main" val="764823843"/>
                  </a:ext>
                </a:extLst>
              </a:tr>
              <a:tr h="569976"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07310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Üldhaigla teenused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>
                          <a:effectLst/>
                        </a:rPr>
                        <a:t>34 000,00</a:t>
                      </a:r>
                    </a:p>
                  </a:txBody>
                  <a:tcPr marL="81492" marR="81492" marT="0" marB="0"/>
                </a:tc>
                <a:extLst>
                  <a:ext uri="{0D108BD9-81ED-4DB2-BD59-A6C34878D82A}">
                    <a16:rowId xmlns:a16="http://schemas.microsoft.com/office/drawing/2014/main" val="54564211"/>
                  </a:ext>
                </a:extLst>
              </a:tr>
              <a:tr h="1072896"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07600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effectLst/>
                        </a:rPr>
                        <a:t>Muu tervishoid, sh tervishoiu haldamine</a:t>
                      </a:r>
                    </a:p>
                  </a:txBody>
                  <a:tcPr marL="81492" marR="8149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>
                          <a:effectLst/>
                        </a:rPr>
                        <a:t>1 000,00</a:t>
                      </a:r>
                    </a:p>
                  </a:txBody>
                  <a:tcPr marL="81492" marR="81492" marT="0" marB="0"/>
                </a:tc>
                <a:extLst>
                  <a:ext uri="{0D108BD9-81ED-4DB2-BD59-A6C34878D82A}">
                    <a16:rowId xmlns:a16="http://schemas.microsoft.com/office/drawing/2014/main" val="3348661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08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C717F03-DC5B-4435-83C4-F35EA736B858}"/>
              </a:ext>
            </a:extLst>
          </p:cNvPr>
          <p:cNvGraphicFramePr>
            <a:graphicFrameLocks noGrp="1"/>
          </p:cNvGraphicFramePr>
          <p:nvPr/>
        </p:nvGraphicFramePr>
        <p:xfrm>
          <a:off x="1566530" y="643466"/>
          <a:ext cx="9058941" cy="5571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459">
                  <a:extLst>
                    <a:ext uri="{9D8B030D-6E8A-4147-A177-3AD203B41FA5}">
                      <a16:colId xmlns:a16="http://schemas.microsoft.com/office/drawing/2014/main" val="3668291267"/>
                    </a:ext>
                  </a:extLst>
                </a:gridCol>
                <a:gridCol w="5937257">
                  <a:extLst>
                    <a:ext uri="{9D8B030D-6E8A-4147-A177-3AD203B41FA5}">
                      <a16:colId xmlns:a16="http://schemas.microsoft.com/office/drawing/2014/main" val="1564108714"/>
                    </a:ext>
                  </a:extLst>
                </a:gridCol>
                <a:gridCol w="1802225">
                  <a:extLst>
                    <a:ext uri="{9D8B030D-6E8A-4147-A177-3AD203B41FA5}">
                      <a16:colId xmlns:a16="http://schemas.microsoft.com/office/drawing/2014/main" val="1604219187"/>
                    </a:ext>
                  </a:extLst>
                </a:gridCol>
              </a:tblGrid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VABA AEG, KULTUUR, RELIGIOON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2 010 441,00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2252983493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08102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Sporditegevus, sh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567 813,00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2551988320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0810201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toetus spordiorganisatsioonidele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442 813,00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1749428264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0810202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sporditegevusega seotud toetused, kolmas sektor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10 000,00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3592052677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0810203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ujula kasutamine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115 000,00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271692526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0810204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muu sporditegevusega seotud kulu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 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2249034587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08107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Noorsootöö ja noortekeskused, sh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342 739,00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2121245562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0810703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muu noorsootööga seotud kulu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16 000,00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3155531441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0810704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Türi Noortekeskus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177 661,00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3942422616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0810706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Türi Noortekeskus (Türi Loomemaja)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57 863,00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1298127554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0810707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Türi Noortekeskus (Türi Perepesa)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91 215,00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2288822074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08109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Vaba aja üritused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59 400,00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575705891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08201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Raamatukogud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292 249,00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4263672338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0820102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Türi Raamatukogu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292 249,00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2443460807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08202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Rahva- ja kultuurimajad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624 781,00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619696605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0820201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Türi Kultuurikeskus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624 781,00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3154555217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08203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muuseumid, sh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60 959,00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15195005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0820302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MTÜ Eesti Ringhäälingumuuseum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9 000,00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436029569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0820304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Türi Muuseum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51 959,00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4186409331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08207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Muinsuskaitse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8 500,00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4046406318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08300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Ringhäälingu- ja kirjastamisteenused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50 000,00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1008255902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08600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Muu vaba aeg, kultuur, sport</a:t>
                      </a:r>
                    </a:p>
                  </a:txBody>
                  <a:tcPr marL="36205" marR="3620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>
                          <a:effectLst/>
                        </a:rPr>
                        <a:t>4 000,00</a:t>
                      </a:r>
                    </a:p>
                  </a:txBody>
                  <a:tcPr marL="36205" marR="36205" marT="0" marB="0"/>
                </a:tc>
                <a:extLst>
                  <a:ext uri="{0D108BD9-81ED-4DB2-BD59-A6C34878D82A}">
                    <a16:rowId xmlns:a16="http://schemas.microsoft.com/office/drawing/2014/main" val="918977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99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02C28A7-0C26-4FFD-AF99-45DBA97D1640}"/>
              </a:ext>
            </a:extLst>
          </p:cNvPr>
          <p:cNvGraphicFramePr>
            <a:graphicFrameLocks noGrp="1"/>
          </p:cNvGraphicFramePr>
          <p:nvPr/>
        </p:nvGraphicFramePr>
        <p:xfrm>
          <a:off x="1261895" y="643466"/>
          <a:ext cx="9668211" cy="5571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7717">
                  <a:extLst>
                    <a:ext uri="{9D8B030D-6E8A-4147-A177-3AD203B41FA5}">
                      <a16:colId xmlns:a16="http://schemas.microsoft.com/office/drawing/2014/main" val="535344508"/>
                    </a:ext>
                  </a:extLst>
                </a:gridCol>
                <a:gridCol w="5520060">
                  <a:extLst>
                    <a:ext uri="{9D8B030D-6E8A-4147-A177-3AD203B41FA5}">
                      <a16:colId xmlns:a16="http://schemas.microsoft.com/office/drawing/2014/main" val="2041680940"/>
                    </a:ext>
                  </a:extLst>
                </a:gridCol>
                <a:gridCol w="2410434">
                  <a:extLst>
                    <a:ext uri="{9D8B030D-6E8A-4147-A177-3AD203B41FA5}">
                      <a16:colId xmlns:a16="http://schemas.microsoft.com/office/drawing/2014/main" val="3204650467"/>
                    </a:ext>
                  </a:extLst>
                </a:gridCol>
              </a:tblGrid>
              <a:tr h="995945"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09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HARIDUS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100">
                          <a:effectLst/>
                        </a:rPr>
                        <a:t>9 512 029,00</a:t>
                      </a:r>
                    </a:p>
                  </a:txBody>
                  <a:tcPr marL="75647" marR="75647" marT="0" marB="0"/>
                </a:tc>
                <a:extLst>
                  <a:ext uri="{0D108BD9-81ED-4DB2-BD59-A6C34878D82A}">
                    <a16:rowId xmlns:a16="http://schemas.microsoft.com/office/drawing/2014/main" val="806871501"/>
                  </a:ext>
                </a:extLst>
              </a:tr>
              <a:tr h="995945"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09110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Alusharidus - lasteaiad, sh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100">
                          <a:effectLst/>
                        </a:rPr>
                        <a:t>2 508 022,00</a:t>
                      </a:r>
                    </a:p>
                  </a:txBody>
                  <a:tcPr marL="75647" marR="75647" marT="0" marB="0"/>
                </a:tc>
                <a:extLst>
                  <a:ext uri="{0D108BD9-81ED-4DB2-BD59-A6C34878D82A}">
                    <a16:rowId xmlns:a16="http://schemas.microsoft.com/office/drawing/2014/main" val="1732148801"/>
                  </a:ext>
                </a:extLst>
              </a:tr>
              <a:tr h="995945"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0911001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osalus teiste omavalitsuste lasteaedade kuludes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100">
                          <a:effectLst/>
                        </a:rPr>
                        <a:t> </a:t>
                      </a:r>
                    </a:p>
                    <a:p>
                      <a:pPr algn="r"/>
                      <a:r>
                        <a:rPr lang="en-US" sz="3100">
                          <a:effectLst/>
                        </a:rPr>
                        <a:t>100 000,00</a:t>
                      </a:r>
                    </a:p>
                  </a:txBody>
                  <a:tcPr marL="75647" marR="75647" marT="0" marB="0"/>
                </a:tc>
                <a:extLst>
                  <a:ext uri="{0D108BD9-81ED-4DB2-BD59-A6C34878D82A}">
                    <a16:rowId xmlns:a16="http://schemas.microsoft.com/office/drawing/2014/main" val="469888524"/>
                  </a:ext>
                </a:extLst>
              </a:tr>
              <a:tr h="529096"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0911002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Retla-Kabala Kool, lasteaed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100">
                          <a:effectLst/>
                        </a:rPr>
                        <a:t>357 177,00</a:t>
                      </a:r>
                    </a:p>
                  </a:txBody>
                  <a:tcPr marL="75647" marR="75647" marT="0" marB="0"/>
                </a:tc>
                <a:extLst>
                  <a:ext uri="{0D108BD9-81ED-4DB2-BD59-A6C34878D82A}">
                    <a16:rowId xmlns:a16="http://schemas.microsoft.com/office/drawing/2014/main" val="816268106"/>
                  </a:ext>
                </a:extLst>
              </a:tr>
              <a:tr h="529096"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0911003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Käru Põhikool, lasteaia rühm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100">
                          <a:effectLst/>
                        </a:rPr>
                        <a:t>119 323,00</a:t>
                      </a:r>
                    </a:p>
                  </a:txBody>
                  <a:tcPr marL="75647" marR="75647" marT="0" marB="0"/>
                </a:tc>
                <a:extLst>
                  <a:ext uri="{0D108BD9-81ED-4DB2-BD59-A6C34878D82A}">
                    <a16:rowId xmlns:a16="http://schemas.microsoft.com/office/drawing/2014/main" val="2663942168"/>
                  </a:ext>
                </a:extLst>
              </a:tr>
              <a:tr h="529096"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0911005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Väätsa Lasteaed Paikäpp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100">
                          <a:effectLst/>
                        </a:rPr>
                        <a:t>358 142,00</a:t>
                      </a:r>
                    </a:p>
                  </a:txBody>
                  <a:tcPr marL="75647" marR="75647" marT="0" marB="0"/>
                </a:tc>
                <a:extLst>
                  <a:ext uri="{0D108BD9-81ED-4DB2-BD59-A6C34878D82A}">
                    <a16:rowId xmlns:a16="http://schemas.microsoft.com/office/drawing/2014/main" val="1619816331"/>
                  </a:ext>
                </a:extLst>
              </a:tr>
              <a:tr h="995945"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0911009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r>
                        <a:rPr lang="en-US" sz="3100">
                          <a:effectLst/>
                        </a:rPr>
                        <a:t>Türi Lasteaed</a:t>
                      </a:r>
                    </a:p>
                  </a:txBody>
                  <a:tcPr marL="75647" marR="7564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100">
                          <a:effectLst/>
                        </a:rPr>
                        <a:t>1 573 381,00</a:t>
                      </a:r>
                    </a:p>
                  </a:txBody>
                  <a:tcPr marL="75647" marR="75647" marT="0" marB="0"/>
                </a:tc>
                <a:extLst>
                  <a:ext uri="{0D108BD9-81ED-4DB2-BD59-A6C34878D82A}">
                    <a16:rowId xmlns:a16="http://schemas.microsoft.com/office/drawing/2014/main" val="344156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56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3B66E00-77EC-4E08-8286-1FFCFA045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59735"/>
              </p:ext>
            </p:extLst>
          </p:nvPr>
        </p:nvGraphicFramePr>
        <p:xfrm>
          <a:off x="643467" y="1108243"/>
          <a:ext cx="10905068" cy="4641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3">
                  <a:extLst>
                    <a:ext uri="{9D8B030D-6E8A-4147-A177-3AD203B41FA5}">
                      <a16:colId xmlns:a16="http://schemas.microsoft.com/office/drawing/2014/main" val="262836827"/>
                    </a:ext>
                  </a:extLst>
                </a:gridCol>
                <a:gridCol w="6139302">
                  <a:extLst>
                    <a:ext uri="{9D8B030D-6E8A-4147-A177-3AD203B41FA5}">
                      <a16:colId xmlns:a16="http://schemas.microsoft.com/office/drawing/2014/main" val="199204816"/>
                    </a:ext>
                  </a:extLst>
                </a:gridCol>
                <a:gridCol w="2749543">
                  <a:extLst>
                    <a:ext uri="{9D8B030D-6E8A-4147-A177-3AD203B41FA5}">
                      <a16:colId xmlns:a16="http://schemas.microsoft.com/office/drawing/2014/main" val="2576348129"/>
                    </a:ext>
                  </a:extLst>
                </a:gridCol>
              </a:tblGrid>
              <a:tr h="426518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09212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Põhikoolid, sh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4 760 658,00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1074113981"/>
                  </a:ext>
                </a:extLst>
              </a:tr>
              <a:tr h="802857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0921201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Türi valla osalus teiste omavalitsuste põhi- üldkeskhariduse kulude katmisel</a:t>
                      </a:r>
                    </a:p>
                  </a:txBody>
                  <a:tcPr marL="60981" marR="60981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 </a:t>
                      </a:r>
                    </a:p>
                    <a:p>
                      <a:pPr algn="r"/>
                      <a:r>
                        <a:rPr lang="en-US" sz="2500">
                          <a:effectLst/>
                        </a:rPr>
                        <a:t>120 000,00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1039092105"/>
                  </a:ext>
                </a:extLst>
              </a:tr>
              <a:tr h="426518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0921202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Laupa Põhikool, sh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664 270,00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3076711971"/>
                  </a:ext>
                </a:extLst>
              </a:tr>
              <a:tr h="426518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0921203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Retla-Kabala Kool, sh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736 759,00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1442995763"/>
                  </a:ext>
                </a:extLst>
              </a:tr>
              <a:tr h="426518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0921204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Türi Põhikool, sh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2 023 144,00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1559817996"/>
                  </a:ext>
                </a:extLst>
              </a:tr>
              <a:tr h="426518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0921205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Türi Kevade Kool, sh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192 664,00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3933418594"/>
                  </a:ext>
                </a:extLst>
              </a:tr>
              <a:tr h="426518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0921206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Käru Põhikool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402 482,00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246178799"/>
                  </a:ext>
                </a:extLst>
              </a:tr>
              <a:tr h="426518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0921207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Väätsa Põhikool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621 339,00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1459508588"/>
                  </a:ext>
                </a:extLst>
              </a:tr>
              <a:tr h="426518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09213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Gümnaasiumid, sh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792 927,00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531857126"/>
                  </a:ext>
                </a:extLst>
              </a:tr>
              <a:tr h="426518"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0921301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effectLst/>
                        </a:rPr>
                        <a:t>Türi Ühisgümnaasium, sh</a:t>
                      </a:r>
                    </a:p>
                  </a:txBody>
                  <a:tcPr marL="60981" marR="6098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500">
                          <a:effectLst/>
                        </a:rPr>
                        <a:t>792 927,00</a:t>
                      </a:r>
                    </a:p>
                  </a:txBody>
                  <a:tcPr marL="60981" marR="60981" marT="0" marB="0"/>
                </a:tc>
                <a:extLst>
                  <a:ext uri="{0D108BD9-81ED-4DB2-BD59-A6C34878D82A}">
                    <a16:rowId xmlns:a16="http://schemas.microsoft.com/office/drawing/2014/main" val="26936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968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20A9C1-7A2C-4868-8653-BA94DAD56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222949"/>
              </p:ext>
            </p:extLst>
          </p:nvPr>
        </p:nvGraphicFramePr>
        <p:xfrm>
          <a:off x="1012531" y="643466"/>
          <a:ext cx="10166938" cy="5571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3813">
                  <a:extLst>
                    <a:ext uri="{9D8B030D-6E8A-4147-A177-3AD203B41FA5}">
                      <a16:colId xmlns:a16="http://schemas.microsoft.com/office/drawing/2014/main" val="1978160006"/>
                    </a:ext>
                  </a:extLst>
                </a:gridCol>
                <a:gridCol w="5449773">
                  <a:extLst>
                    <a:ext uri="{9D8B030D-6E8A-4147-A177-3AD203B41FA5}">
                      <a16:colId xmlns:a16="http://schemas.microsoft.com/office/drawing/2014/main" val="103576819"/>
                    </a:ext>
                  </a:extLst>
                </a:gridCol>
                <a:gridCol w="2933352">
                  <a:extLst>
                    <a:ext uri="{9D8B030D-6E8A-4147-A177-3AD203B41FA5}">
                      <a16:colId xmlns:a16="http://schemas.microsoft.com/office/drawing/2014/main" val="1934048130"/>
                    </a:ext>
                  </a:extLst>
                </a:gridCol>
              </a:tblGrid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09510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Huviharidus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586 905,00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3540378306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0951001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Osalemine huvihariduse kuludes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174 594,00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3140789894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0951002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Türi Muusikakool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412 311,00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2731591546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09600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Õpilasveo eriliinid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145 501,00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1224244937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0960001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vald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125 000,00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901247902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0960002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Türi Haldus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20 501,00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2383174115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09601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Koolitoit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488 799,00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404740602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0960101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Koolitoit Käru Põhikool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28 240,00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4091860799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0960102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Koolitoit Laupa Põhikool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57 570,00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1448494107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0960103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Koolitoit Retla-Kabala Kool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60 728,00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4263564472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0960104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Koolitoit Türi Põhikool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209 719,00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437317211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0960105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Koolitoit Türi Ühisgümnaasium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65 830,00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4011168382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0960106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Koolitoit Türi Kevade Kool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13 962,00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401731681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0960107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Koolitoit Väätsa Põhikool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52 750,00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977193606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09602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Öömaja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         127 965,00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901339452"/>
                  </a:ext>
                </a:extLst>
              </a:tr>
              <a:tr h="348192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09800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Muu haridus, sh hariduse haldus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101 252,00</a:t>
                      </a: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2561111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882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DF7545-C10F-4177-B924-902A1A2CB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10338"/>
              </p:ext>
            </p:extLst>
          </p:nvPr>
        </p:nvGraphicFramePr>
        <p:xfrm>
          <a:off x="1096744" y="643466"/>
          <a:ext cx="9998515" cy="5571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7586">
                  <a:extLst>
                    <a:ext uri="{9D8B030D-6E8A-4147-A177-3AD203B41FA5}">
                      <a16:colId xmlns:a16="http://schemas.microsoft.com/office/drawing/2014/main" val="555065224"/>
                    </a:ext>
                  </a:extLst>
                </a:gridCol>
                <a:gridCol w="6527861">
                  <a:extLst>
                    <a:ext uri="{9D8B030D-6E8A-4147-A177-3AD203B41FA5}">
                      <a16:colId xmlns:a16="http://schemas.microsoft.com/office/drawing/2014/main" val="3035557446"/>
                    </a:ext>
                  </a:extLst>
                </a:gridCol>
                <a:gridCol w="2003068">
                  <a:extLst>
                    <a:ext uri="{9D8B030D-6E8A-4147-A177-3AD203B41FA5}">
                      <a16:colId xmlns:a16="http://schemas.microsoft.com/office/drawing/2014/main" val="1383394452"/>
                    </a:ext>
                  </a:extLst>
                </a:gridCol>
              </a:tblGrid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SOTSIAALNE KAITSE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2 429 383,00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1647556322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10120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Puuetega inimeste hoolekandeasutused, sh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150 474,00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1765912276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1012001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Türi Päevakeskus, sh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150 474,00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2347444696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10121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Muu puuetega inimeste sotsiaalne kaitse, sh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324 197,00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3631488516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10200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Eakate sotsiaalhoolekande asutused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609 655,00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2804539142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1020001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Käru Hooldusravi Keskus AS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1 500,00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1446417479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1020002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Väätsa eakate kodu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378 155,00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3526243923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1020003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osalemine sotsiaalhoolekande asutustes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230 000,00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3512824567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10201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Muu eakate sotsiaalne kaitse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242 447,00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376336984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10400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Asendus- ja järelhooldus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285 600,00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3463347059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10402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Muu perekondade ja laste sotsiaalne kaitse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356 111,00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3250784723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10500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Töötute sotsiaalne kaitse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1 000,00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1074201156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10600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Eluasemeteenused sotsiaalsetele riskirühmadele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209 150,00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6332650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1060001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vald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15 000,00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2650580274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1060002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Türi Haldus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194 150,00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2643581568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10701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Riiklik toimetulekutoetus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190 749,00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1803085591"/>
                  </a:ext>
                </a:extLst>
              </a:tr>
              <a:tr h="29504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10702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Muu sotsiaalsete riskirühmade kaitse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30 000,00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1981183611"/>
                  </a:ext>
                </a:extLst>
              </a:tr>
              <a:tr h="555372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10900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Muu sotsiaalne kaitse, sh sotsiaalse kaitse haldus</a:t>
                      </a:r>
                    </a:p>
                  </a:txBody>
                  <a:tcPr marL="42183" marR="4218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>
                          <a:effectLst/>
                        </a:rPr>
                        <a:t> </a:t>
                      </a:r>
                    </a:p>
                    <a:p>
                      <a:pPr algn="r"/>
                      <a:r>
                        <a:rPr lang="en-US" sz="1700">
                          <a:effectLst/>
                        </a:rPr>
                        <a:t>30 000,00</a:t>
                      </a:r>
                    </a:p>
                  </a:txBody>
                  <a:tcPr marL="42183" marR="42183" marT="0" marB="0"/>
                </a:tc>
                <a:extLst>
                  <a:ext uri="{0D108BD9-81ED-4DB2-BD59-A6C34878D82A}">
                    <a16:rowId xmlns:a16="http://schemas.microsoft.com/office/drawing/2014/main" val="3289185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526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D764968-BC0E-49AA-B6FF-FB9C9D059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705843"/>
              </p:ext>
            </p:extLst>
          </p:nvPr>
        </p:nvGraphicFramePr>
        <p:xfrm>
          <a:off x="903902" y="643466"/>
          <a:ext cx="10384198" cy="5571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795">
                  <a:extLst>
                    <a:ext uri="{9D8B030D-6E8A-4147-A177-3AD203B41FA5}">
                      <a16:colId xmlns:a16="http://schemas.microsoft.com/office/drawing/2014/main" val="2775013735"/>
                    </a:ext>
                  </a:extLst>
                </a:gridCol>
                <a:gridCol w="6021275">
                  <a:extLst>
                    <a:ext uri="{9D8B030D-6E8A-4147-A177-3AD203B41FA5}">
                      <a16:colId xmlns:a16="http://schemas.microsoft.com/office/drawing/2014/main" val="955930197"/>
                    </a:ext>
                  </a:extLst>
                </a:gridCol>
                <a:gridCol w="2010128">
                  <a:extLst>
                    <a:ext uri="{9D8B030D-6E8A-4147-A177-3AD203B41FA5}">
                      <a16:colId xmlns:a16="http://schemas.microsoft.com/office/drawing/2014/main" val="2776944278"/>
                    </a:ext>
                  </a:extLst>
                </a:gridCol>
              </a:tblGrid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Tulu kood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PÕHITEGEVUSE TULUD KOKKU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18 790 243,00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1829935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Maksutulud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10 044 000,00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5108836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Tulud kaupade ja teenuste müügist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1 922 527,00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0876135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Toetused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6 752 631,00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326088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Saadavad toetused tegevuskuludeks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5 881 814,00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6388271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35200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Tasandusfond (lg 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1 113 062,00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3036345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35201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Toetusfond (lg 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4 768 752,00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0876217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Muud saadud toetused tegevuskuludeks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870 817,00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4925148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3500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Sihtfinantseerimine tegevuskuludeks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870 817,00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5312702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Muud tegevustulud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71 085,00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5466565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PÕHITEGEVUSE KULUD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17 330 560,00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7062824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PÕHITEGEVUSE TULEM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1 459 683,00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6359822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Kood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INVESTEERIMISTEGEVUS KOKKU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-998 700,00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7638761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EELARVE TULEM (ÜLEJÄÄK(+)/PUUDUJÄÄK (-)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460 983,00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3740922"/>
                  </a:ext>
                </a:extLst>
              </a:tr>
              <a:tr h="293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Kood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FINANTSEERIMISTEGEVUS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-1 008 417,00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9889016"/>
                  </a:ext>
                </a:extLst>
              </a:tr>
              <a:tr h="293215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LIKVIIDSETE VARADE MUUTUS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8145275"/>
                  </a:ext>
                </a:extLst>
              </a:tr>
              <a:tr h="293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(+suurenemine, - vähenemine)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547 506,00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5488152"/>
                  </a:ext>
                </a:extLst>
              </a:tr>
              <a:tr h="293215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EELARVE PÕHITEGEVUSE JA INVESTEERIMISTEGEVUSE KULUD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1735015"/>
                  </a:ext>
                </a:extLst>
              </a:tr>
              <a:tr h="293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18 565 560,00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893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62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ECDF641-CCB2-465A-B9E2-11354B1DD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73240"/>
            <a:ext cx="10905066" cy="5311519"/>
          </a:xfrm>
          <a:prstGeom prst="rect">
            <a:avLst/>
          </a:prstGeom>
        </p:spPr>
      </p:pic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25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AFAB60C-ECE5-411F-A523-B48B2ADFE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57147"/>
            <a:ext cx="10905066" cy="4743704"/>
          </a:xfrm>
          <a:prstGeom prst="rect">
            <a:avLst/>
          </a:prstGeom>
        </p:spPr>
      </p:pic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40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t-EE" sz="2400">
                <a:cs typeface="Calibri"/>
              </a:rPr>
              <a:t>Füüsilise isiku tulumaksu laekumine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6D9734-89A2-4840-8649-DB6131541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730423"/>
              </p:ext>
            </p:extLst>
          </p:nvPr>
        </p:nvGraphicFramePr>
        <p:xfrm>
          <a:off x="3048000" y="960328"/>
          <a:ext cx="6094729" cy="5261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1794">
                  <a:extLst>
                    <a:ext uri="{9D8B030D-6E8A-4147-A177-3AD203B41FA5}">
                      <a16:colId xmlns:a16="http://schemas.microsoft.com/office/drawing/2014/main" val="2468188927"/>
                    </a:ext>
                  </a:extLst>
                </a:gridCol>
                <a:gridCol w="2248759">
                  <a:extLst>
                    <a:ext uri="{9D8B030D-6E8A-4147-A177-3AD203B41FA5}">
                      <a16:colId xmlns:a16="http://schemas.microsoft.com/office/drawing/2014/main" val="2165593849"/>
                    </a:ext>
                  </a:extLst>
                </a:gridCol>
                <a:gridCol w="1494176">
                  <a:extLst>
                    <a:ext uri="{9D8B030D-6E8A-4147-A177-3AD203B41FA5}">
                      <a16:colId xmlns:a16="http://schemas.microsoft.com/office/drawing/2014/main" val="1607644833"/>
                    </a:ext>
                  </a:extLst>
                </a:gridCol>
              </a:tblGrid>
              <a:tr h="32573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aasta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FIT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kasv %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2078130938"/>
                  </a:ext>
                </a:extLst>
              </a:tr>
              <a:tr h="338262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2010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4 778 568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0,00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563196112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2011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5 027 950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5,22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4017434858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2012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5 281 317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5,04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3245551826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2013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5 721 487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8,33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2120293885"/>
                  </a:ext>
                </a:extLst>
              </a:tr>
              <a:tr h="338262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2014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6 083 516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6,33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1649687102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2015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6 450 589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6,03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3283966989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2016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6 757 227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4,75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4126951594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2017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7 114 646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5,29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4056246216"/>
                  </a:ext>
                </a:extLst>
              </a:tr>
              <a:tr h="338262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2018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7 881 160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10,77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1811213053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2019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8 476 373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7,55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3505673636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2020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8 529 949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0,63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3560743496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2021*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9 112 250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6,8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2962219896"/>
                  </a:ext>
                </a:extLst>
              </a:tr>
              <a:tr h="338262"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2022**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9 494 000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effectLst/>
                        </a:rPr>
                        <a:t>4,19</a:t>
                      </a: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4266112401"/>
                  </a:ext>
                </a:extLst>
              </a:tr>
              <a:tr h="325734">
                <a:tc gridSpan="3"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* kassapõhine täitmine </a:t>
                      </a:r>
                    </a:p>
                  </a:txBody>
                  <a:tcPr marL="49782" marR="4978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737818"/>
                  </a:ext>
                </a:extLst>
              </a:tr>
              <a:tr h="325734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**eelnõus</a:t>
                      </a: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</a:endParaRPr>
                    </a:p>
                  </a:txBody>
                  <a:tcPr marL="49782" marR="49782" marT="0" marB="0" anchor="b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</a:endParaRPr>
                    </a:p>
                  </a:txBody>
                  <a:tcPr marL="49782" marR="49782" marT="0" marB="0" anchor="b"/>
                </a:tc>
                <a:extLst>
                  <a:ext uri="{0D108BD9-81ED-4DB2-BD59-A6C34878D82A}">
                    <a16:rowId xmlns:a16="http://schemas.microsoft.com/office/drawing/2014/main" val="130017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18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838199" y="291090"/>
            <a:ext cx="10648949" cy="4469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400" kern="1200">
              <a:latin typeface="+mj-lt"/>
              <a:ea typeface="+mj-ea"/>
              <a:cs typeface="Calibri Light"/>
            </a:endParaRPr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42A389-6455-4970-B724-B4CB00681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083076"/>
              </p:ext>
            </p:extLst>
          </p:nvPr>
        </p:nvGraphicFramePr>
        <p:xfrm>
          <a:off x="407096" y="845507"/>
          <a:ext cx="11708761" cy="4952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478">
                  <a:extLst>
                    <a:ext uri="{9D8B030D-6E8A-4147-A177-3AD203B41FA5}">
                      <a16:colId xmlns:a16="http://schemas.microsoft.com/office/drawing/2014/main" val="2701483968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2862015634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4247409092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3524952676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2205496395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3459523597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3202943458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1248515875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2846931694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2473856687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1356446727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3098215528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1877561700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1414449018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2800912083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1125316828"/>
                    </a:ext>
                  </a:extLst>
                </a:gridCol>
                <a:gridCol w="625248">
                  <a:extLst>
                    <a:ext uri="{9D8B030D-6E8A-4147-A177-3AD203B41FA5}">
                      <a16:colId xmlns:a16="http://schemas.microsoft.com/office/drawing/2014/main" val="225098895"/>
                    </a:ext>
                  </a:extLst>
                </a:gridCol>
                <a:gridCol w="1174315">
                  <a:extLst>
                    <a:ext uri="{9D8B030D-6E8A-4147-A177-3AD203B41FA5}">
                      <a16:colId xmlns:a16="http://schemas.microsoft.com/office/drawing/2014/main" val="2722183986"/>
                    </a:ext>
                  </a:extLst>
                </a:gridCol>
              </a:tblGrid>
              <a:tr h="521917">
                <a:tc>
                  <a:txBody>
                    <a:bodyPr/>
                    <a:lstStyle/>
                    <a:p>
                      <a:pPr algn="ctr"/>
                      <a:r>
                        <a:rPr lang="en-US" sz="1000" err="1">
                          <a:effectLst/>
                        </a:rPr>
                        <a:t>aasta</a:t>
                      </a:r>
                      <a:endParaRPr lang="en-US" sz="1000">
                        <a:effectLst/>
                      </a:endParaRP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SWED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SEB 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SWED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SWED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SWED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SEB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SEB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Dan/LHV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Dan/LHV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Kik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SWED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SWED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SEB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Dan/LHV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Dan/LHV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SWED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err="1">
                          <a:effectLst/>
                        </a:rPr>
                        <a:t>Kokku</a:t>
                      </a: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1619762026"/>
                  </a:ext>
                </a:extLst>
              </a:tr>
              <a:tr h="46030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2022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199 152,60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341 859,68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313 636,44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436 363,68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209 270,80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73 639,49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33 135,84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48871,08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55 077,00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85 494,00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21 291,58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64 162,52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12 104,40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49 791,00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40 149,00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24 417,61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2 008 416,72</a:t>
                      </a: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3157646958"/>
                  </a:ext>
                </a:extLst>
              </a:tr>
              <a:tr h="46030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2023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238 983,12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345 308,58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313 636,44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436 363,68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211 316,95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74 253,03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33 135,84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48871,08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55 077,00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85 494,00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21 485,87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43 356,26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12 104,40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26 258,03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40 149,00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24 766,80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2 010 560,08</a:t>
                      </a: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1668939491"/>
                  </a:ext>
                </a:extLst>
              </a:tr>
              <a:tr h="46030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2024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238 983,12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348 728,61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313 636,44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436 363,68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213 354,80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74 859,93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5 522,30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48870,66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55 077,00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85 494,00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12 104,40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40 149,00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25 118,08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1 898 262,02</a:t>
                      </a: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2354229918"/>
                  </a:ext>
                </a:extLst>
              </a:tr>
              <a:tr h="46030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2025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238 983,12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352 334,25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2 195 454,24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436 363,68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215 468,55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75 501,04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55 077,00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85 494,00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12 104,40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15 608,58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25 479,48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3 707 868,34</a:t>
                      </a: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2850639265"/>
                  </a:ext>
                </a:extLst>
              </a:tr>
              <a:tr h="46030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2026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238 983,12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355 860,83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436 363,68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217 575,10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76 124,98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55 076,39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85 494,00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12 104,40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17 225,13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1 494 807,63</a:t>
                      </a: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1615764386"/>
                  </a:ext>
                </a:extLst>
              </a:tr>
              <a:tr h="46030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2027-31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1 194 914,92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299 273,37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436 363,36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441 547,16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83 215,08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256 482,00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8 069,10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2 719 864,99</a:t>
                      </a: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2670851465"/>
                  </a:ext>
                </a:extLst>
              </a:tr>
              <a:tr h="460300">
                <a:tc>
                  <a:txBody>
                    <a:bodyPr/>
                    <a:lstStyle/>
                    <a:p>
                      <a:r>
                        <a:rPr lang="en-US" sz="1000" err="1">
                          <a:effectLst/>
                        </a:rPr>
                        <a:t>Kokku</a:t>
                      </a:r>
                      <a:endParaRPr lang="en-US" sz="1000">
                        <a:effectLst/>
                      </a:endParaRP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2 350 000,00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2 043 365,32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3 136 363,56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2 618 181,76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1 508 533,36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457 593,55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71 793,98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146 612,82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275 384,39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683 952,00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42 777,45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107 518,78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68 591,10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76 049,03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136 055,58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117 007,10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13 839 779,78</a:t>
                      </a: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4008619931"/>
                  </a:ext>
                </a:extLst>
              </a:tr>
              <a:tr h="676066">
                <a:tc>
                  <a:txBody>
                    <a:bodyPr/>
                    <a:lstStyle/>
                    <a:p>
                      <a:r>
                        <a:rPr lang="en-US" sz="1000" err="1">
                          <a:effectLst/>
                        </a:rPr>
                        <a:t>Tähtaeg</a:t>
                      </a:r>
                      <a:endParaRPr lang="en-US" sz="1000">
                        <a:effectLst/>
                      </a:endParaRP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31.12.2031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15.10.2027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23.04.2025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31.12.2027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28.12.2028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31.12.2027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31.01.2024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01.12.2024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31.12.2026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27.08.2029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20.12.2023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15.08.2023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18.08.2027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25.06.2023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17.04.2025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13.09.2026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endParaRPr lang="en-US" sz="4000">
                        <a:effectLst/>
                      </a:endParaRP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914824214"/>
                  </a:ext>
                </a:extLst>
              </a:tr>
              <a:tr h="532223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% panga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0,800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0,990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1,360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1,000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0,960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0,819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1,000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0,750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0,950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1,000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0,900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1,600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1,130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0,968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0,840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1,400</a:t>
                      </a:r>
                    </a:p>
                  </a:txBody>
                  <a:tcPr marL="47223" marR="47223" marT="0" marB="0" anchor="b"/>
                </a:tc>
                <a:tc>
                  <a:txBody>
                    <a:bodyPr/>
                    <a:lstStyle/>
                    <a:p>
                      <a:endParaRPr lang="en-US" sz="3200">
                        <a:effectLst/>
                      </a:endParaRPr>
                    </a:p>
                  </a:txBody>
                  <a:tcPr marL="47223" marR="47223" marT="0" marB="0" anchor="b"/>
                </a:tc>
                <a:extLst>
                  <a:ext uri="{0D108BD9-81ED-4DB2-BD59-A6C34878D82A}">
                    <a16:rowId xmlns:a16="http://schemas.microsoft.com/office/drawing/2014/main" val="2714286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37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C307FC-972A-41F5-B709-F50CB8F28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917845"/>
              </p:ext>
            </p:extLst>
          </p:nvPr>
        </p:nvGraphicFramePr>
        <p:xfrm>
          <a:off x="960865" y="1537381"/>
          <a:ext cx="10108648" cy="3939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0602">
                  <a:extLst>
                    <a:ext uri="{9D8B030D-6E8A-4147-A177-3AD203B41FA5}">
                      <a16:colId xmlns:a16="http://schemas.microsoft.com/office/drawing/2014/main" val="940449793"/>
                    </a:ext>
                  </a:extLst>
                </a:gridCol>
                <a:gridCol w="1957191">
                  <a:extLst>
                    <a:ext uri="{9D8B030D-6E8A-4147-A177-3AD203B41FA5}">
                      <a16:colId xmlns:a16="http://schemas.microsoft.com/office/drawing/2014/main" val="2404492319"/>
                    </a:ext>
                  </a:extLst>
                </a:gridCol>
                <a:gridCol w="1826712">
                  <a:extLst>
                    <a:ext uri="{9D8B030D-6E8A-4147-A177-3AD203B41FA5}">
                      <a16:colId xmlns:a16="http://schemas.microsoft.com/office/drawing/2014/main" val="4059450815"/>
                    </a:ext>
                  </a:extLst>
                </a:gridCol>
                <a:gridCol w="1944143">
                  <a:extLst>
                    <a:ext uri="{9D8B030D-6E8A-4147-A177-3AD203B41FA5}">
                      <a16:colId xmlns:a16="http://schemas.microsoft.com/office/drawing/2014/main" val="127477757"/>
                    </a:ext>
                  </a:extLst>
                </a:gridCol>
              </a:tblGrid>
              <a:tr h="712151">
                <a:tc>
                  <a:txBody>
                    <a:bodyPr/>
                    <a:lstStyle/>
                    <a:p>
                      <a:r>
                        <a:rPr lang="en-US" sz="2200" err="1">
                          <a:effectLst/>
                        </a:rPr>
                        <a:t>Türi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r>
                        <a:rPr lang="en-US" sz="2200" err="1">
                          <a:effectLst/>
                        </a:rPr>
                        <a:t>Vallavalitsus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</a:rPr>
                        <a:t>2020 </a:t>
                      </a:r>
                      <a:r>
                        <a:rPr lang="en-US" sz="2200" err="1">
                          <a:effectLst/>
                        </a:rPr>
                        <a:t>täitmine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</a:rPr>
                        <a:t>2021 </a:t>
                      </a:r>
                      <a:r>
                        <a:rPr lang="en-US" sz="2200" err="1">
                          <a:effectLst/>
                        </a:rPr>
                        <a:t>täitmine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</a:rPr>
                        <a:t>2022 </a:t>
                      </a:r>
                      <a:r>
                        <a:rPr lang="en-US" sz="2200" err="1">
                          <a:effectLst/>
                        </a:rPr>
                        <a:t>eelarve</a:t>
                      </a:r>
                    </a:p>
                  </a:txBody>
                  <a:tcPr marL="54091" marR="54091" marT="0" marB="0" anchor="b"/>
                </a:tc>
                <a:extLst>
                  <a:ext uri="{0D108BD9-81ED-4DB2-BD59-A6C34878D82A}">
                    <a16:rowId xmlns:a16="http://schemas.microsoft.com/office/drawing/2014/main" val="3172810824"/>
                  </a:ext>
                </a:extLst>
              </a:tr>
              <a:tr h="712151">
                <a:tc>
                  <a:txBody>
                    <a:bodyPr/>
                    <a:lstStyle/>
                    <a:p>
                      <a:r>
                        <a:rPr lang="en-US" sz="2200" err="1">
                          <a:effectLst/>
                        </a:rPr>
                        <a:t>Netovõlakoormus</a:t>
                      </a:r>
                      <a:r>
                        <a:rPr lang="en-US" sz="2200">
                          <a:effectLst/>
                        </a:rPr>
                        <a:t> (</a:t>
                      </a:r>
                      <a:r>
                        <a:rPr lang="en-US" sz="2200" err="1">
                          <a:effectLst/>
                        </a:rPr>
                        <a:t>eurodes</a:t>
                      </a:r>
                      <a:r>
                        <a:rPr lang="en-US" sz="2200">
                          <a:effectLst/>
                        </a:rPr>
                        <a:t>)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12 999 627,64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13 587 087,42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 13 752 793,00</a:t>
                      </a:r>
                    </a:p>
                  </a:txBody>
                  <a:tcPr marL="54091" marR="54091" marT="0" marB="0" anchor="b"/>
                </a:tc>
                <a:extLst>
                  <a:ext uri="{0D108BD9-81ED-4DB2-BD59-A6C34878D82A}">
                    <a16:rowId xmlns:a16="http://schemas.microsoft.com/office/drawing/2014/main" val="260650226"/>
                  </a:ext>
                </a:extLst>
              </a:tr>
              <a:tr h="378330">
                <a:tc>
                  <a:txBody>
                    <a:bodyPr/>
                    <a:lstStyle/>
                    <a:p>
                      <a:r>
                        <a:rPr lang="en-US" sz="2200" err="1">
                          <a:effectLst/>
                        </a:rPr>
                        <a:t>Netovõlakoormus</a:t>
                      </a:r>
                      <a:r>
                        <a:rPr lang="en-US" sz="2200">
                          <a:effectLst/>
                        </a:rPr>
                        <a:t> (%)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74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76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 73</a:t>
                      </a:r>
                    </a:p>
                  </a:txBody>
                  <a:tcPr marL="54091" marR="54091" marT="0" marB="0" anchor="b"/>
                </a:tc>
                <a:extLst>
                  <a:ext uri="{0D108BD9-81ED-4DB2-BD59-A6C34878D82A}">
                    <a16:rowId xmlns:a16="http://schemas.microsoft.com/office/drawing/2014/main" val="1258636704"/>
                  </a:ext>
                </a:extLst>
              </a:tr>
              <a:tr h="712151">
                <a:tc>
                  <a:txBody>
                    <a:bodyPr/>
                    <a:lstStyle/>
                    <a:p>
                      <a:r>
                        <a:rPr lang="en-US" sz="2200" err="1">
                          <a:effectLst/>
                        </a:rPr>
                        <a:t>Netovõlakoormuse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r>
                        <a:rPr lang="en-US" sz="2200" err="1">
                          <a:effectLst/>
                        </a:rPr>
                        <a:t>ülemmäär</a:t>
                      </a:r>
                      <a:r>
                        <a:rPr lang="en-US" sz="2200">
                          <a:effectLst/>
                        </a:rPr>
                        <a:t> (</a:t>
                      </a:r>
                      <a:r>
                        <a:rPr lang="en-US" sz="2200" err="1">
                          <a:effectLst/>
                        </a:rPr>
                        <a:t>eurodes</a:t>
                      </a:r>
                      <a:r>
                        <a:rPr lang="en-US" sz="2200">
                          <a:effectLst/>
                        </a:rPr>
                        <a:t>)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14 044 762,40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14 328 282,27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 15 032 194,40</a:t>
                      </a:r>
                    </a:p>
                  </a:txBody>
                  <a:tcPr marL="54091" marR="54091" marT="0" marB="0" anchor="b"/>
                </a:tc>
                <a:extLst>
                  <a:ext uri="{0D108BD9-81ED-4DB2-BD59-A6C34878D82A}">
                    <a16:rowId xmlns:a16="http://schemas.microsoft.com/office/drawing/2014/main" val="521092430"/>
                  </a:ext>
                </a:extLst>
              </a:tr>
              <a:tr h="712151">
                <a:tc>
                  <a:txBody>
                    <a:bodyPr/>
                    <a:lstStyle/>
                    <a:p>
                      <a:r>
                        <a:rPr lang="en-US" sz="2200" err="1">
                          <a:effectLst/>
                        </a:rPr>
                        <a:t>Netovõlakoormuse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r>
                        <a:rPr lang="en-US" sz="2200" err="1">
                          <a:effectLst/>
                        </a:rPr>
                        <a:t>individuaalne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r>
                        <a:rPr lang="en-US" sz="2200" err="1">
                          <a:effectLst/>
                        </a:rPr>
                        <a:t>ülemmäär</a:t>
                      </a:r>
                      <a:r>
                        <a:rPr lang="en-US" sz="2200">
                          <a:effectLst/>
                        </a:rPr>
                        <a:t> (%)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80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80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 80</a:t>
                      </a:r>
                    </a:p>
                  </a:txBody>
                  <a:tcPr marL="54091" marR="54091" marT="0" marB="0" anchor="b"/>
                </a:tc>
                <a:extLst>
                  <a:ext uri="{0D108BD9-81ED-4DB2-BD59-A6C34878D82A}">
                    <a16:rowId xmlns:a16="http://schemas.microsoft.com/office/drawing/2014/main" val="2903900005"/>
                  </a:ext>
                </a:extLst>
              </a:tr>
              <a:tr h="712151">
                <a:tc>
                  <a:txBody>
                    <a:bodyPr/>
                    <a:lstStyle/>
                    <a:p>
                      <a:r>
                        <a:rPr lang="en-US" sz="2200" err="1">
                          <a:effectLst/>
                        </a:rPr>
                        <a:t>Vaba</a:t>
                      </a:r>
                      <a:r>
                        <a:rPr lang="en-US" sz="2200">
                          <a:effectLst/>
                        </a:rPr>
                        <a:t> </a:t>
                      </a:r>
                      <a:r>
                        <a:rPr lang="en-US" sz="2200" err="1">
                          <a:effectLst/>
                        </a:rPr>
                        <a:t>netovõlakoormus</a:t>
                      </a:r>
                      <a:r>
                        <a:rPr lang="en-US" sz="2200">
                          <a:effectLst/>
                        </a:rPr>
                        <a:t> (</a:t>
                      </a:r>
                      <a:r>
                        <a:rPr lang="en-US" sz="2200" err="1">
                          <a:effectLst/>
                        </a:rPr>
                        <a:t>eurodes</a:t>
                      </a:r>
                      <a:r>
                        <a:rPr lang="en-US" sz="2200">
                          <a:effectLst/>
                        </a:rPr>
                        <a:t>)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1 045 134,76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741 194,85</a:t>
                      </a:r>
                    </a:p>
                  </a:txBody>
                  <a:tcPr marL="54091" marR="5409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>
                          <a:effectLst/>
                        </a:rPr>
                        <a:t> 1 279 401,40*</a:t>
                      </a:r>
                    </a:p>
                  </a:txBody>
                  <a:tcPr marL="54091" marR="54091" marT="0" marB="0" anchor="b"/>
                </a:tc>
                <a:extLst>
                  <a:ext uri="{0D108BD9-81ED-4DB2-BD59-A6C34878D82A}">
                    <a16:rowId xmlns:a16="http://schemas.microsoft.com/office/drawing/2014/main" val="937411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53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6DFA38-7542-408D-AB35-E1AE066AB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3051"/>
              </p:ext>
            </p:extLst>
          </p:nvPr>
        </p:nvGraphicFramePr>
        <p:xfrm>
          <a:off x="747851" y="257911"/>
          <a:ext cx="10905068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9193">
                  <a:extLst>
                    <a:ext uri="{9D8B030D-6E8A-4147-A177-3AD203B41FA5}">
                      <a16:colId xmlns:a16="http://schemas.microsoft.com/office/drawing/2014/main" val="1848861403"/>
                    </a:ext>
                  </a:extLst>
                </a:gridCol>
                <a:gridCol w="3120658">
                  <a:extLst>
                    <a:ext uri="{9D8B030D-6E8A-4147-A177-3AD203B41FA5}">
                      <a16:colId xmlns:a16="http://schemas.microsoft.com/office/drawing/2014/main" val="619642046"/>
                    </a:ext>
                  </a:extLst>
                </a:gridCol>
                <a:gridCol w="1130607">
                  <a:extLst>
                    <a:ext uri="{9D8B030D-6E8A-4147-A177-3AD203B41FA5}">
                      <a16:colId xmlns:a16="http://schemas.microsoft.com/office/drawing/2014/main" val="2381723950"/>
                    </a:ext>
                  </a:extLst>
                </a:gridCol>
                <a:gridCol w="5734610">
                  <a:extLst>
                    <a:ext uri="{9D8B030D-6E8A-4147-A177-3AD203B41FA5}">
                      <a16:colId xmlns:a16="http://schemas.microsoft.com/office/drawing/2014/main" val="304813065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EELARVE INVESTEERIMISTEGEVUSE KULUD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1 000 000,00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SELGITUSED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ctr"/>
                </a:tc>
                <a:extLst>
                  <a:ext uri="{0D108BD9-81ED-4DB2-BD59-A6C34878D82A}">
                    <a16:rowId xmlns:a16="http://schemas.microsoft.com/office/drawing/2014/main" val="36028603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04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MAJANDUS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effectLst/>
                        </a:rPr>
                        <a:t>546 000,00</a:t>
                      </a:r>
                      <a:endParaRPr lang="en-US" sz="2200" b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1632607945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04210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Põllumajandus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sh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maakorraldus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20 000,00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Teealuse</a:t>
                      </a:r>
                      <a:r>
                        <a:rPr lang="en-US" sz="1200">
                          <a:effectLst/>
                        </a:rPr>
                        <a:t> maa </a:t>
                      </a:r>
                      <a:r>
                        <a:rPr lang="en-US" sz="1200" err="1">
                          <a:effectLst/>
                        </a:rPr>
                        <a:t>ostmine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396152724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0451001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vald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6 000,00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Kahala </a:t>
                      </a:r>
                      <a:r>
                        <a:rPr lang="en-US" sz="1200" err="1">
                          <a:effectLst/>
                        </a:rPr>
                        <a:t>Võhma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teelõik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projekteerimine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285604281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0451002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haldus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520 000,00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Vastavalt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teehoiukavale</a:t>
                      </a:r>
                      <a:r>
                        <a:rPr lang="en-US" sz="1200">
                          <a:effectLst/>
                        </a:rPr>
                        <a:t> 500 000 </a:t>
                      </a:r>
                      <a:r>
                        <a:rPr lang="en-US" sz="1200" err="1">
                          <a:effectLst/>
                        </a:rPr>
                        <a:t>eurot</a:t>
                      </a:r>
                      <a:r>
                        <a:rPr lang="en-US" sz="1200">
                          <a:effectLst/>
                        </a:rPr>
                        <a:t> ja </a:t>
                      </a:r>
                      <a:r>
                        <a:rPr lang="en-US" sz="1200" err="1">
                          <a:effectLst/>
                        </a:rPr>
                        <a:t>taristuspetsialisti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väikekaubik</a:t>
                      </a:r>
                      <a:r>
                        <a:rPr lang="en-US" sz="1200">
                          <a:effectLst/>
                        </a:rPr>
                        <a:t>.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72627150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05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KESKKONNAKAITSE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effectLst/>
                        </a:rPr>
                        <a:t>181 030,00</a:t>
                      </a:r>
                      <a:endParaRPr lang="en-US" sz="2200" b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2058592313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0510002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n-US" sz="1200" err="1">
                          <a:effectLst/>
                        </a:rPr>
                        <a:t>Bioloogilise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mitmekesisuse</a:t>
                      </a:r>
                      <a:r>
                        <a:rPr lang="en-US" sz="1200">
                          <a:effectLst/>
                        </a:rPr>
                        <a:t> ja </a:t>
                      </a:r>
                      <a:r>
                        <a:rPr lang="en-US" sz="1200" err="1">
                          <a:effectLst/>
                        </a:rPr>
                        <a:t>maastiku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kaitse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49 730,00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Kaasava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eelarve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kulutused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637887985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0540002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haldus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78 000,00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Prügikastid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Türile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Väätsale</a:t>
                      </a:r>
                      <a:r>
                        <a:rPr lang="en-US" sz="1200">
                          <a:effectLst/>
                        </a:rPr>
                        <a:t> ja </a:t>
                      </a:r>
                      <a:r>
                        <a:rPr lang="en-US" sz="1200" err="1">
                          <a:effectLst/>
                        </a:rPr>
                        <a:t>Kärusse</a:t>
                      </a:r>
                      <a:r>
                        <a:rPr lang="en-US" sz="1200">
                          <a:effectLst/>
                        </a:rPr>
                        <a:t>. Kabala, </a:t>
                      </a:r>
                      <a:r>
                        <a:rPr lang="en-US" sz="1200" err="1">
                          <a:effectLst/>
                        </a:rPr>
                        <a:t>Oisu</a:t>
                      </a:r>
                      <a:r>
                        <a:rPr lang="en-US" sz="1200">
                          <a:effectLst/>
                        </a:rPr>
                        <a:t> ja </a:t>
                      </a:r>
                      <a:r>
                        <a:rPr lang="en-US" sz="1200" err="1">
                          <a:effectLst/>
                        </a:rPr>
                        <a:t>Käru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jäätmejaamade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elektroonika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kogumise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konteinerid</a:t>
                      </a:r>
                      <a:r>
                        <a:rPr lang="en-US" sz="1200">
                          <a:effectLst/>
                        </a:rPr>
                        <a:t>. 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4165593900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0540002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haldus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53 300,00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Mullafrees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haljasaladele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Murutraktor</a:t>
                      </a:r>
                      <a:r>
                        <a:rPr lang="en-US" sz="1200">
                          <a:effectLst/>
                        </a:rPr>
                        <a:t> 2 </a:t>
                      </a:r>
                      <a:r>
                        <a:rPr lang="en-US" sz="1200" err="1">
                          <a:effectLst/>
                        </a:rPr>
                        <a:t>tk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Kettniiduk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kraavikallasetele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teeäärtele</a:t>
                      </a:r>
                      <a:r>
                        <a:rPr lang="en-US" sz="1200">
                          <a:effectLst/>
                        </a:rPr>
                        <a:t>. </a:t>
                      </a:r>
                      <a:r>
                        <a:rPr lang="en-US" sz="1200" err="1">
                          <a:effectLst/>
                        </a:rPr>
                        <a:t>Haljasalade</a:t>
                      </a:r>
                      <a:r>
                        <a:rPr lang="en-US" sz="1200">
                          <a:effectLst/>
                        </a:rPr>
                        <a:t> ja </a:t>
                      </a:r>
                      <a:r>
                        <a:rPr lang="en-US" sz="1200" err="1">
                          <a:effectLst/>
                        </a:rPr>
                        <a:t>tehisjärve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ranna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rekonstrueerimine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135243216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06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ELAMU- JA KOMMUNAALMAJANDUS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effectLst/>
                        </a:rPr>
                        <a:t>124 298,00</a:t>
                      </a:r>
                      <a:endParaRPr lang="en-US" sz="2200" b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31489882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06300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Veevarustus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sh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15 000,00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Reopalu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kaev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937879832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0640002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haldus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53 298,00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Raadiojaama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tn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kalmistuni</a:t>
                      </a:r>
                      <a:r>
                        <a:rPr lang="en-US" sz="1200">
                          <a:effectLst/>
                        </a:rPr>
                        <a:t>, Marjamaa </a:t>
                      </a:r>
                      <a:r>
                        <a:rPr lang="en-US" sz="1200" err="1">
                          <a:effectLst/>
                        </a:rPr>
                        <a:t>tn</a:t>
                      </a:r>
                      <a:r>
                        <a:rPr lang="en-US" sz="1200">
                          <a:effectLst/>
                        </a:rPr>
                        <a:t>, Tolli </a:t>
                      </a:r>
                      <a:r>
                        <a:rPr lang="en-US" sz="1200" err="1">
                          <a:effectLst/>
                        </a:rPr>
                        <a:t>tn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rek</a:t>
                      </a:r>
                      <a:r>
                        <a:rPr lang="en-US" sz="1200">
                          <a:effectLst/>
                        </a:rPr>
                        <a:t>, Kooli </a:t>
                      </a:r>
                      <a:r>
                        <a:rPr lang="en-US" sz="1200" err="1">
                          <a:effectLst/>
                        </a:rPr>
                        <a:t>pargi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valgustid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333838585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06605102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haldus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20 000,00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Saunametsa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kalmistu</a:t>
                      </a:r>
                      <a:r>
                        <a:rPr lang="en-US" sz="1200">
                          <a:effectLst/>
                        </a:rPr>
                        <a:t> teed ja </a:t>
                      </a:r>
                      <a:r>
                        <a:rPr lang="en-US" sz="1200" err="1">
                          <a:effectLst/>
                        </a:rPr>
                        <a:t>Käru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kalmistu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sanitaarraie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1953046575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06605122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haldus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36 000,00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Wiedemanni</a:t>
                      </a:r>
                      <a:r>
                        <a:rPr lang="en-US" sz="1200">
                          <a:effectLst/>
                        </a:rPr>
                        <a:t> 1, </a:t>
                      </a:r>
                      <a:r>
                        <a:rPr lang="en-US" sz="1200" err="1">
                          <a:effectLst/>
                        </a:rPr>
                        <a:t>trepikodade</a:t>
                      </a:r>
                      <a:r>
                        <a:rPr lang="en-US" sz="1200">
                          <a:effectLst/>
                        </a:rPr>
                        <a:t> ja </a:t>
                      </a:r>
                      <a:r>
                        <a:rPr lang="en-US" sz="1200" err="1">
                          <a:effectLst/>
                        </a:rPr>
                        <a:t>koridoride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remont</a:t>
                      </a:r>
                      <a:r>
                        <a:rPr lang="en-US" sz="1200">
                          <a:effectLst/>
                        </a:rPr>
                        <a:t>.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376501716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08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VABA AEG, KULTUUR, RELIGIOON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effectLst/>
                        </a:rPr>
                        <a:t>33 672,00</a:t>
                      </a:r>
                      <a:endParaRPr lang="en-US" sz="2200" b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250549222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08202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Kultuurikeskus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33 672,00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laululava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remont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Väätsa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rahvamaja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valgustrussid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vintsid</a:t>
                      </a:r>
                      <a:r>
                        <a:rPr lang="en-US" sz="1200">
                          <a:effectLst/>
                        </a:rPr>
                        <a:t> ja </a:t>
                      </a:r>
                      <a:r>
                        <a:rPr lang="en-US" sz="1200" err="1">
                          <a:effectLst/>
                        </a:rPr>
                        <a:t>kerija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200479387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09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HARIDUS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effectLst/>
                        </a:rPr>
                        <a:t>65 000,00</a:t>
                      </a:r>
                      <a:endParaRPr lang="en-US" sz="2200" b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14703704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09212021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Laupa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Põhikool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45 000,00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katuse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tööd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234248099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09212041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Põhikool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20 000,00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katlamaja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katuse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ehitamine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94810278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10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SOTSIAALNE KAITSE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effectLst/>
                        </a:rPr>
                        <a:t>50 000,00</a:t>
                      </a:r>
                      <a:endParaRPr lang="en-US" sz="2200" b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131777352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1060002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err="1">
                          <a:effectLst/>
                        </a:rPr>
                        <a:t>Türi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haldus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50 000,00</a:t>
                      </a:r>
                      <a:endParaRPr lang="en-US" sz="2200">
                        <a:effectLst/>
                      </a:endParaRPr>
                    </a:p>
                  </a:txBody>
                  <a:tcPr marL="82727" marR="82727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Tallinna 33, </a:t>
                      </a:r>
                      <a:r>
                        <a:rPr lang="en-US" sz="1200" err="1">
                          <a:effectLst/>
                        </a:rPr>
                        <a:t>remont</a:t>
                      </a:r>
                      <a:endParaRPr lang="en-US" sz="2200" err="1">
                        <a:effectLst/>
                      </a:endParaRPr>
                    </a:p>
                  </a:txBody>
                  <a:tcPr marL="82727" marR="82727" marT="0" marB="0" anchor="b"/>
                </a:tc>
                <a:extLst>
                  <a:ext uri="{0D108BD9-81ED-4DB2-BD59-A6C34878D82A}">
                    <a16:rowId xmlns:a16="http://schemas.microsoft.com/office/drawing/2014/main" val="225064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23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C7F4B7-51F8-4BC2-950C-0A165FF32DF1}"/>
              </a:ext>
            </a:extLst>
          </p:cNvPr>
          <p:cNvGraphicFramePr>
            <a:graphicFrameLocks noGrp="1"/>
          </p:cNvGraphicFramePr>
          <p:nvPr/>
        </p:nvGraphicFramePr>
        <p:xfrm>
          <a:off x="643467" y="1218069"/>
          <a:ext cx="10905067" cy="4421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647">
                  <a:extLst>
                    <a:ext uri="{9D8B030D-6E8A-4147-A177-3AD203B41FA5}">
                      <a16:colId xmlns:a16="http://schemas.microsoft.com/office/drawing/2014/main" val="1776176258"/>
                    </a:ext>
                  </a:extLst>
                </a:gridCol>
                <a:gridCol w="6207134">
                  <a:extLst>
                    <a:ext uri="{9D8B030D-6E8A-4147-A177-3AD203B41FA5}">
                      <a16:colId xmlns:a16="http://schemas.microsoft.com/office/drawing/2014/main" val="4241922631"/>
                    </a:ext>
                  </a:extLst>
                </a:gridCol>
                <a:gridCol w="2657286">
                  <a:extLst>
                    <a:ext uri="{9D8B030D-6E8A-4147-A177-3AD203B41FA5}">
                      <a16:colId xmlns:a16="http://schemas.microsoft.com/office/drawing/2014/main" val="3927322802"/>
                    </a:ext>
                  </a:extLst>
                </a:gridCol>
              </a:tblGrid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MAJANDUS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951 547,00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2234074470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04120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Ettevõtluse arengu toetamine, stardiabi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400,00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779834381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04210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Põllumajandus, sh maakorraldus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34 000,00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3296757419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04510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Maanteetransport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834 763,00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4177055477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0451001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vald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6 000,00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457851792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0451002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Türi Haldus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828 763,00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2344828439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04512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Ühistranspordi korraldus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5 000,00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1034075628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04730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Turism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400,00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2001163446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04740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Üldmajanduslikud arendusprojektid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71 984,00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3347640672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04900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Muu majandus (sh majanduse haldus)</a:t>
                      </a:r>
                    </a:p>
                  </a:txBody>
                  <a:tcPr marL="63221" marR="63221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5 000,00</a:t>
                      </a:r>
                    </a:p>
                  </a:txBody>
                  <a:tcPr marL="63221" marR="63221" marT="0" marB="0"/>
                </a:tc>
                <a:extLst>
                  <a:ext uri="{0D108BD9-81ED-4DB2-BD59-A6C34878D82A}">
                    <a16:rowId xmlns:a16="http://schemas.microsoft.com/office/drawing/2014/main" val="1319993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79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>
            <a:extLst>
              <a:ext uri="{FF2B5EF4-FFF2-40B4-BE49-F238E27FC236}">
                <a16:creationId xmlns:a16="http://schemas.microsoft.com/office/drawing/2014/main" id="{870C6557-54E7-4E9C-BF32-E78C8FEB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435526"/>
            <a:ext cx="12192000" cy="415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46C07B-EAB4-4C1F-B017-AD4E1BC2CAA6}"/>
              </a:ext>
            </a:extLst>
          </p:cNvPr>
          <p:cNvSpPr txBox="1"/>
          <p:nvPr/>
        </p:nvSpPr>
        <p:spPr>
          <a:xfrm>
            <a:off x="499430" y="1408851"/>
            <a:ext cx="11193138" cy="13123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t-EE" sz="2800">
              <a:cs typeface="Calibri"/>
            </a:endParaRP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DC502-5D32-403B-88B1-EBD59C640638}"/>
              </a:ext>
            </a:extLst>
          </p:cNvPr>
          <p:cNvSpPr txBox="1"/>
          <p:nvPr/>
        </p:nvSpPr>
        <p:spPr>
          <a:xfrm>
            <a:off x="499430" y="392653"/>
            <a:ext cx="1119313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t-EE" sz="2400">
              <a:cs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DC76FFF-AD19-4CE7-8F6F-76F9B2DE32F8}"/>
              </a:ext>
            </a:extLst>
          </p:cNvPr>
          <p:cNvGraphicFramePr>
            <a:graphicFrameLocks noGrp="1"/>
          </p:cNvGraphicFramePr>
          <p:nvPr/>
        </p:nvGraphicFramePr>
        <p:xfrm>
          <a:off x="643467" y="734001"/>
          <a:ext cx="10905067" cy="5390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793">
                  <a:extLst>
                    <a:ext uri="{9D8B030D-6E8A-4147-A177-3AD203B41FA5}">
                      <a16:colId xmlns:a16="http://schemas.microsoft.com/office/drawing/2014/main" val="2642745961"/>
                    </a:ext>
                  </a:extLst>
                </a:gridCol>
                <a:gridCol w="6133778">
                  <a:extLst>
                    <a:ext uri="{9D8B030D-6E8A-4147-A177-3AD203B41FA5}">
                      <a16:colId xmlns:a16="http://schemas.microsoft.com/office/drawing/2014/main" val="1844546454"/>
                    </a:ext>
                  </a:extLst>
                </a:gridCol>
                <a:gridCol w="2751496">
                  <a:extLst>
                    <a:ext uri="{9D8B030D-6E8A-4147-A177-3AD203B41FA5}">
                      <a16:colId xmlns:a16="http://schemas.microsoft.com/office/drawing/2014/main" val="3345054709"/>
                    </a:ext>
                  </a:extLst>
                </a:gridCol>
              </a:tblGrid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KESKKONNAKAITSE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1 284 738,00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4162845877"/>
                  </a:ext>
                </a:extLst>
              </a:tr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05100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Jäätmekäitlus (sh prügivedu)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348 208,00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220494767"/>
                  </a:ext>
                </a:extLst>
              </a:tr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0510001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vald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125 772,00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2878803882"/>
                  </a:ext>
                </a:extLst>
              </a:tr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0510002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Türi Haldus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222 436,00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3095699700"/>
                  </a:ext>
                </a:extLst>
              </a:tr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05101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Avalike alade puhastus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552 000,00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2817902909"/>
                  </a:ext>
                </a:extLst>
              </a:tr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0510102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Türi Haldus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552 000,00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1372353171"/>
                  </a:ext>
                </a:extLst>
              </a:tr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05200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Heitveekäitlus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5 100,00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117647049"/>
                  </a:ext>
                </a:extLst>
              </a:tr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0520002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Türi Haldus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5 100,00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1523039472"/>
                  </a:ext>
                </a:extLst>
              </a:tr>
              <a:tr h="853861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05400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Bioloogilise mitmekesisuse ja maastiku kaitse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379 430,00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500887365"/>
                  </a:ext>
                </a:extLst>
              </a:tr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0540001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vald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49 730,00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1865866174"/>
                  </a:ext>
                </a:extLst>
              </a:tr>
              <a:tr h="453614"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0540002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effectLst/>
                        </a:rPr>
                        <a:t>Türi Haldus</a:t>
                      </a:r>
                    </a:p>
                  </a:txBody>
                  <a:tcPr marL="64855" marR="64855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>
                          <a:effectLst/>
                        </a:rPr>
                        <a:t>329 700,00</a:t>
                      </a:r>
                    </a:p>
                  </a:txBody>
                  <a:tcPr marL="64855" marR="64855" marT="0" marB="0"/>
                </a:tc>
                <a:extLst>
                  <a:ext uri="{0D108BD9-81ED-4DB2-BD59-A6C34878D82A}">
                    <a16:rowId xmlns:a16="http://schemas.microsoft.com/office/drawing/2014/main" val="30275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84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460580C7DF2343894E13CE99B9A1B3" ma:contentTypeVersion="6" ma:contentTypeDescription="Create a new document." ma:contentTypeScope="" ma:versionID="111d2606170632c393793b02ba458c43">
  <xsd:schema xmlns:xsd="http://www.w3.org/2001/XMLSchema" xmlns:xs="http://www.w3.org/2001/XMLSchema" xmlns:p="http://schemas.microsoft.com/office/2006/metadata/properties" xmlns:ns2="4537493e-8df7-4db7-a89c-908e570c2c12" xmlns:ns3="b93abe8c-4706-4b83-a651-48a6a8a99720" targetNamespace="http://schemas.microsoft.com/office/2006/metadata/properties" ma:root="true" ma:fieldsID="51d1277c67a3be36333a6d610fcf3987" ns2:_="" ns3:_="">
    <xsd:import namespace="4537493e-8df7-4db7-a89c-908e570c2c12"/>
    <xsd:import namespace="b93abe8c-4706-4b83-a651-48a6a8a997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7493e-8df7-4db7-a89c-908e570c2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abe8c-4706-4b83-a651-48a6a8a997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7ED0CF-3C0B-4121-B10C-62FB01D64552}">
  <ds:schemaRefs>
    <ds:schemaRef ds:uri="4537493e-8df7-4db7-a89c-908e570c2c12"/>
    <ds:schemaRef ds:uri="b93abe8c-4706-4b83-a651-48a6a8a9972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CAB7069-22C5-4B95-AABA-28752DD3753B}">
  <ds:schemaRefs>
    <ds:schemaRef ds:uri="http://purl.org/dc/elements/1.1/"/>
    <ds:schemaRef ds:uri="b93abe8c-4706-4b83-a651-48a6a8a99720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537493e-8df7-4db7-a89c-908e570c2c12"/>
  </ds:schemaRefs>
</ds:datastoreItem>
</file>

<file path=customXml/itemProps3.xml><?xml version="1.0" encoding="utf-8"?>
<ds:datastoreItem xmlns:ds="http://schemas.openxmlformats.org/officeDocument/2006/customXml" ds:itemID="{8B41B2FB-D354-4DA4-9C02-69784A76D7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1553</Words>
  <Application>Microsoft Office PowerPoint</Application>
  <PresentationFormat>Laiekraan</PresentationFormat>
  <Paragraphs>749</Paragraphs>
  <Slides>17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Office'i kujundus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Kati Nõlvak</dc:creator>
  <cp:lastModifiedBy>Merike Lõhmus</cp:lastModifiedBy>
  <cp:revision>3</cp:revision>
  <dcterms:created xsi:type="dcterms:W3CDTF">2022-01-25T15:46:44Z</dcterms:created>
  <dcterms:modified xsi:type="dcterms:W3CDTF">2022-05-10T13:25:13Z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0x01010025460580C7DF2343894E13CE99B9A1B3</vt:lpwstr>
  </property>
</Properties>
</file>