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75" r:id="rId5"/>
    <p:sldId id="274" r:id="rId6"/>
    <p:sldId id="280" r:id="rId7"/>
    <p:sldId id="281" r:id="rId8"/>
    <p:sldId id="284" r:id="rId9"/>
    <p:sldId id="295" r:id="rId10"/>
    <p:sldId id="282" r:id="rId11"/>
    <p:sldId id="283" r:id="rId12"/>
    <p:sldId id="285" r:id="rId13"/>
    <p:sldId id="289" r:id="rId14"/>
    <p:sldId id="288" r:id="rId15"/>
    <p:sldId id="287" r:id="rId16"/>
    <p:sldId id="293" r:id="rId17"/>
    <p:sldId id="292" r:id="rId18"/>
    <p:sldId id="291" r:id="rId19"/>
    <p:sldId id="290" r:id="rId20"/>
    <p:sldId id="296" r:id="rId21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DC18D6-7516-D519-F6F1-0EF789C61757}" v="1612" dt="2022-02-16T20:23:50.713"/>
    <p1510:client id="{19CEBE17-8AD5-4F31-929F-F69686D56122}" v="1" vWet="5" dt="2022-02-16T18:35:58.683"/>
    <p1510:client id="{95C2FDCE-B9C0-4DF2-9E8A-147F452C336D}" v="68" dt="2022-02-16T19:04:23.1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Laadi ja ruudustikut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Hele laad 1 – rõhk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70D50-9226-4940-B068-A85F2E514498}" type="datetimeFigureOut">
              <a:rPr lang="et-EE" smtClean="0"/>
              <a:t>10.05.2022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151812-F2DC-4DEA-ADBF-BF11C366D33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4112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D53D49D7-39F9-46A7-AA09-C8828C4A28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57E99E6E-1D05-4A41-8F2F-81BE20F662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1746FF6C-2A0A-467C-8762-FCB0504FA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4AE05-57E3-41CC-8813-EE62B6FE3393}" type="datetimeFigureOut">
              <a:rPr lang="et-EE" smtClean="0"/>
              <a:t>10.05.2022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21456780-FA92-4AB6-854A-556F4C87C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EB491862-901A-4190-B840-E46DDB9E7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5BF59-9CA4-4EBF-873A-DF69276EE43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7851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ABA2655-EA55-44AC-93C0-510F80220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AF51B937-81BB-475A-B642-4B8BF427F1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3CDFCC45-AD0A-4351-8144-32078AA0D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4AE05-57E3-41CC-8813-EE62B6FE3393}" type="datetimeFigureOut">
              <a:rPr lang="et-EE" smtClean="0"/>
              <a:t>10.05.2022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701711D9-894D-4278-8D03-CA6C66B7A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0092FB4E-800F-417F-9AD7-492DA7C81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5BF59-9CA4-4EBF-873A-DF69276EE43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71519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24375A51-D4E0-450B-863A-00D796108F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9A0E5453-5CB5-42C6-800B-0B6D6B1F2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BF2CE4E5-3144-4275-80ED-26C2C0B84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4AE05-57E3-41CC-8813-EE62B6FE3393}" type="datetimeFigureOut">
              <a:rPr lang="et-EE" smtClean="0"/>
              <a:t>10.05.2022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966ED4AE-4CA3-4BD6-A493-3D51B5382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5FD1069A-02C6-4EE4-97AC-C631717CF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5BF59-9CA4-4EBF-873A-DF69276EE43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33270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D10DF03-24A0-4C9B-B154-00F0A28E7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E8B7C1D4-3E7E-4FE6-A6F5-2A37247CE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72C90A76-FB99-4448-9D65-00B633D76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4AE05-57E3-41CC-8813-EE62B6FE3393}" type="datetimeFigureOut">
              <a:rPr lang="et-EE" smtClean="0"/>
              <a:t>10.05.2022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29B58B6B-AA24-4C6D-8B25-F126B4A59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A82C0871-40F4-4C9A-BA41-9F3462C5A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5BF59-9CA4-4EBF-873A-DF69276EE43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8328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C961D17-CAE0-4031-BC07-981162D12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674DC097-A060-4B0A-A5F0-8A8575B51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BEABC52B-EC6E-4462-B929-10B388586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4AE05-57E3-41CC-8813-EE62B6FE3393}" type="datetimeFigureOut">
              <a:rPr lang="et-EE" smtClean="0"/>
              <a:t>10.05.2022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6FAEB2C5-0DD4-4C18-B833-E580D05E7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C9A76FF2-E1C5-48B1-82DB-DFFDD09B1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5BF59-9CA4-4EBF-873A-DF69276EE43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67340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D555CDD9-7C6C-4244-B411-4037BDD8C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B83F1EB8-9197-448D-A8BD-15004AF7F2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369EC015-97C0-444E-A683-9AD906B8EA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71B3ED08-4A0E-405C-913D-DAEF0253C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4AE05-57E3-41CC-8813-EE62B6FE3393}" type="datetimeFigureOut">
              <a:rPr lang="et-EE" smtClean="0"/>
              <a:t>10.05.2022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D0E29A4D-3DF1-4C18-A75B-19DE57FF6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AB1EBD0C-F6EA-4426-A966-BCBA7F9DD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5BF59-9CA4-4EBF-873A-DF69276EE43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22102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C932B32-8B31-4999-9BD8-50E5F5B16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BC09C9F8-4A8F-4B5B-947D-612DF2BB3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E6ADAB6A-2B3B-4162-A583-E4912A1C1B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B9E8F1B6-171E-4E12-B451-A1A5DC26AE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D93AFD24-C54F-491D-9DFE-2970561E14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>
            <a:extLst>
              <a:ext uri="{FF2B5EF4-FFF2-40B4-BE49-F238E27FC236}">
                <a16:creationId xmlns:a16="http://schemas.microsoft.com/office/drawing/2014/main" id="{EE74E32F-0D01-41CE-87EA-02988DAEA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4AE05-57E3-41CC-8813-EE62B6FE3393}" type="datetimeFigureOut">
              <a:rPr lang="et-EE" smtClean="0"/>
              <a:t>10.05.2022</a:t>
            </a:fld>
            <a:endParaRPr lang="et-EE"/>
          </a:p>
        </p:txBody>
      </p:sp>
      <p:sp>
        <p:nvSpPr>
          <p:cNvPr id="8" name="Jaluse kohatäide 7">
            <a:extLst>
              <a:ext uri="{FF2B5EF4-FFF2-40B4-BE49-F238E27FC236}">
                <a16:creationId xmlns:a16="http://schemas.microsoft.com/office/drawing/2014/main" id="{0F93507F-1354-4A48-95D1-1B888F868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>
            <a:extLst>
              <a:ext uri="{FF2B5EF4-FFF2-40B4-BE49-F238E27FC236}">
                <a16:creationId xmlns:a16="http://schemas.microsoft.com/office/drawing/2014/main" id="{65A9C7E1-1125-4C0D-87C2-101CA2A90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5BF59-9CA4-4EBF-873A-DF69276EE43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24388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264C81B-C4A2-4591-B85B-D0F027D7D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1047DB98-6815-4B7A-8874-1CE8E52F7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4AE05-57E3-41CC-8813-EE62B6FE3393}" type="datetimeFigureOut">
              <a:rPr lang="et-EE" smtClean="0"/>
              <a:t>10.05.2022</a:t>
            </a:fld>
            <a:endParaRPr lang="et-EE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B47526CF-59F6-4170-A841-E2344ECF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F9EC192F-FCCE-474E-A3E1-F1FA3820B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5BF59-9CA4-4EBF-873A-DF69276EE43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75046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>
            <a:extLst>
              <a:ext uri="{FF2B5EF4-FFF2-40B4-BE49-F238E27FC236}">
                <a16:creationId xmlns:a16="http://schemas.microsoft.com/office/drawing/2014/main" id="{33E13558-704F-4A15-8751-2791CFE4F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4AE05-57E3-41CC-8813-EE62B6FE3393}" type="datetimeFigureOut">
              <a:rPr lang="et-EE" smtClean="0"/>
              <a:t>10.05.2022</a:t>
            </a:fld>
            <a:endParaRPr lang="et-EE"/>
          </a:p>
        </p:txBody>
      </p:sp>
      <p:sp>
        <p:nvSpPr>
          <p:cNvPr id="3" name="Jaluse kohatäide 2">
            <a:extLst>
              <a:ext uri="{FF2B5EF4-FFF2-40B4-BE49-F238E27FC236}">
                <a16:creationId xmlns:a16="http://schemas.microsoft.com/office/drawing/2014/main" id="{4940722C-F786-48B5-AD81-8A636FA92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18F263AC-3245-4CA6-9BAF-1D21EE921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5BF59-9CA4-4EBF-873A-DF69276EE43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85277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C99A0F0-5524-4174-820E-EABAA4521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10C16237-5E9B-46F3-AF8D-B93BFE0B3F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1B37F24B-FEA6-4DEF-B0FF-A4BAAFD124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7399332C-367E-43AD-9337-384B1B054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4AE05-57E3-41CC-8813-EE62B6FE3393}" type="datetimeFigureOut">
              <a:rPr lang="et-EE" smtClean="0"/>
              <a:t>10.05.2022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584E9155-860E-496F-83F7-1DE9EE452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EB18E4C6-FCA0-42E2-8E8A-A0917EEA9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5BF59-9CA4-4EBF-873A-DF69276EE43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67764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25C2887-E22F-488E-AA7C-EC763467C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0FDA2809-740C-4C17-B4A9-09DAA2EA1F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78F57130-125B-4177-957E-7B0AB16411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91FE753C-57B7-436A-98BF-6FF02A459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4AE05-57E3-41CC-8813-EE62B6FE3393}" type="datetimeFigureOut">
              <a:rPr lang="et-EE" smtClean="0"/>
              <a:t>10.05.2022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D76C8A60-3DD6-4A1C-8D88-2BB1BFB83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BFBF8CBC-6112-463D-B5E8-868BC963E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5BF59-9CA4-4EBF-873A-DF69276EE43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74981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>
            <a:extLst>
              <a:ext uri="{FF2B5EF4-FFF2-40B4-BE49-F238E27FC236}">
                <a16:creationId xmlns:a16="http://schemas.microsoft.com/office/drawing/2014/main" id="{E1583D8D-6594-4F24-807D-1EB4EC032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DC91CBB4-CA40-4883-B9FB-9D21BAA71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452DC1C1-4E87-44EF-AF65-69A95AF39B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4AE05-57E3-41CC-8813-EE62B6FE3393}" type="datetimeFigureOut">
              <a:rPr lang="et-EE" smtClean="0"/>
              <a:t>10.05.2022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48FFB3F6-83AD-4561-961C-04C6FDB830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F90C47F3-0AA4-4A25-AE40-1410B509A4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5BF59-9CA4-4EBF-873A-DF69276EE43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74783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lt 4">
            <a:extLst>
              <a:ext uri="{FF2B5EF4-FFF2-40B4-BE49-F238E27FC236}">
                <a16:creationId xmlns:a16="http://schemas.microsoft.com/office/drawing/2014/main" id="{870C6557-54E7-4E9C-BF32-E78C8FEB1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435526"/>
            <a:ext cx="12192000" cy="4158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46C07B-EAB4-4C1F-B017-AD4E1BC2CAA6}"/>
              </a:ext>
            </a:extLst>
          </p:cNvPr>
          <p:cNvSpPr txBox="1"/>
          <p:nvPr/>
        </p:nvSpPr>
        <p:spPr>
          <a:xfrm>
            <a:off x="499430" y="1408851"/>
            <a:ext cx="11193138" cy="43747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t-EE" sz="2800" b="1" dirty="0">
                <a:ea typeface="+mn-lt"/>
                <a:cs typeface="+mn-lt"/>
              </a:rPr>
              <a:t>Eelarve on konservatiivne</a:t>
            </a:r>
            <a:endParaRPr lang="en-US" dirty="0">
              <a:cs typeface="Calibri" panose="020F0502020204030204"/>
            </a:endParaRP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t-EE" sz="2800" b="1" dirty="0">
                <a:ea typeface="+mn-lt"/>
                <a:cs typeface="+mn-lt"/>
              </a:rPr>
              <a:t>Võlg on võõra oma</a:t>
            </a:r>
            <a:endParaRPr lang="et-EE" sz="2800" b="1" dirty="0">
              <a:cs typeface="Calibri"/>
            </a:endParaRP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t-EE" sz="2800" b="1" dirty="0">
                <a:cs typeface="Calibri"/>
              </a:rPr>
              <a:t>Tuleviku arvelt elada ei saa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t-EE" sz="2800" b="1" dirty="0">
                <a:ea typeface="+mn-lt"/>
                <a:cs typeface="+mn-lt"/>
              </a:rPr>
              <a:t>Peame olema valmis tuleviku kulude suurenemiseks</a:t>
            </a:r>
            <a:endParaRPr lang="et-EE" sz="2800" b="1" dirty="0">
              <a:cs typeface="Calibri" panose="020F0502020204030204"/>
            </a:endParaRPr>
          </a:p>
          <a:p>
            <a:pPr marL="914400" lvl="1" indent="-457200">
              <a:lnSpc>
                <a:spcPct val="150000"/>
              </a:lnSpc>
              <a:buFont typeface="Arial"/>
              <a:buChar char="•"/>
            </a:pPr>
            <a:r>
              <a:rPr lang="et-EE" sz="2400" b="1" dirty="0">
                <a:ea typeface="+mn-lt"/>
                <a:cs typeface="+mn-lt"/>
              </a:rPr>
              <a:t>valmistuma uueks Euroopa Liidu rahastuperioodiks</a:t>
            </a:r>
            <a:r>
              <a:rPr lang="et-EE" sz="2400" dirty="0">
                <a:ea typeface="+mn-lt"/>
                <a:cs typeface="+mn-lt"/>
              </a:rPr>
              <a:t>.</a:t>
            </a:r>
            <a:endParaRPr lang="et-EE" sz="2400" b="1" dirty="0">
              <a:ea typeface="+mn-lt"/>
              <a:cs typeface="+mn-lt"/>
            </a:endParaRP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t-EE" sz="2800" b="1" dirty="0">
                <a:ea typeface="+mn-lt"/>
                <a:cs typeface="+mn-lt"/>
              </a:rPr>
              <a:t>Me väärtustame inimest</a:t>
            </a:r>
          </a:p>
          <a:p>
            <a:pPr marL="914400" lvl="1" indent="-457200">
              <a:lnSpc>
                <a:spcPct val="150000"/>
              </a:lnSpc>
              <a:buFont typeface="Arial"/>
              <a:buChar char="•"/>
            </a:pPr>
            <a:r>
              <a:rPr lang="et-EE" sz="2400" b="1" dirty="0">
                <a:ea typeface="+mn-lt"/>
                <a:cs typeface="+mn-lt"/>
              </a:rPr>
              <a:t>Alates 2018 on palgafondi suurenemine puudunud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55883E-BC98-4F3A-992A-9912417C1002}"/>
              </a:ext>
            </a:extLst>
          </p:cNvPr>
          <p:cNvSpPr txBox="1"/>
          <p:nvPr/>
        </p:nvSpPr>
        <p:spPr>
          <a:xfrm>
            <a:off x="411350" y="401890"/>
            <a:ext cx="1136929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t-EE" sz="2400" b="1" dirty="0"/>
              <a:t>T</a:t>
            </a:r>
            <a:r>
              <a:rPr lang="fi-FI" sz="2400" b="1" dirty="0" err="1"/>
              <a:t>üri</a:t>
            </a:r>
            <a:r>
              <a:rPr lang="fi-FI" sz="2400" b="1" dirty="0"/>
              <a:t> </a:t>
            </a:r>
            <a:r>
              <a:rPr lang="fi-FI" sz="2400" b="1" dirty="0" err="1"/>
              <a:t>valla</a:t>
            </a:r>
            <a:r>
              <a:rPr lang="fi-FI" sz="2400" b="1" dirty="0"/>
              <a:t> 2022. </a:t>
            </a:r>
            <a:r>
              <a:rPr lang="fi-FI" sz="2400" b="1" dirty="0" err="1"/>
              <a:t>aasta</a:t>
            </a:r>
            <a:r>
              <a:rPr lang="fi-FI" sz="2400" b="1" dirty="0"/>
              <a:t> </a:t>
            </a:r>
            <a:r>
              <a:rPr lang="fi-FI" sz="2400" b="1" dirty="0" err="1"/>
              <a:t>eelarve</a:t>
            </a:r>
            <a:r>
              <a:rPr lang="fi-FI" sz="2400" b="1" dirty="0"/>
              <a:t> </a:t>
            </a:r>
            <a:r>
              <a:rPr lang="et-EE" sz="2400" b="1" dirty="0"/>
              <a:t>I </a:t>
            </a:r>
            <a:r>
              <a:rPr lang="fi-FI" sz="2400" b="1" dirty="0" err="1"/>
              <a:t>eelnõu</a:t>
            </a:r>
            <a:r>
              <a:rPr lang="et-EE" sz="2400" b="1" dirty="0"/>
              <a:t> lühiülevaade</a:t>
            </a:r>
            <a:r>
              <a:rPr lang="et-EE" sz="24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8888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lt 4">
            <a:extLst>
              <a:ext uri="{FF2B5EF4-FFF2-40B4-BE49-F238E27FC236}">
                <a16:creationId xmlns:a16="http://schemas.microsoft.com/office/drawing/2014/main" id="{870C6557-54E7-4E9C-BF32-E78C8FEB1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435526"/>
            <a:ext cx="12192000" cy="4158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46C07B-EAB4-4C1F-B017-AD4E1BC2CAA6}"/>
              </a:ext>
            </a:extLst>
          </p:cNvPr>
          <p:cNvSpPr txBox="1"/>
          <p:nvPr/>
        </p:nvSpPr>
        <p:spPr>
          <a:xfrm>
            <a:off x="499430" y="1408851"/>
            <a:ext cx="11193138" cy="13123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endParaRPr lang="et-EE" sz="2800">
              <a:cs typeface="Calibri"/>
            </a:endParaRPr>
          </a:p>
          <a:p>
            <a:pPr marL="800100" lvl="1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t-EE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BDC502-5D32-403B-88B1-EBD59C640638}"/>
              </a:ext>
            </a:extLst>
          </p:cNvPr>
          <p:cNvSpPr txBox="1"/>
          <p:nvPr/>
        </p:nvSpPr>
        <p:spPr>
          <a:xfrm>
            <a:off x="499430" y="392653"/>
            <a:ext cx="11193138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t-EE" sz="2400">
              <a:cs typeface="Calibri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5AEDA15-075A-428E-BD62-5094A0DD84F6}"/>
              </a:ext>
            </a:extLst>
          </p:cNvPr>
          <p:cNvGraphicFramePr>
            <a:graphicFrameLocks noGrp="1"/>
          </p:cNvGraphicFramePr>
          <p:nvPr/>
        </p:nvGraphicFramePr>
        <p:xfrm>
          <a:off x="957745" y="643466"/>
          <a:ext cx="10276511" cy="55710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0372">
                  <a:extLst>
                    <a:ext uri="{9D8B030D-6E8A-4147-A177-3AD203B41FA5}">
                      <a16:colId xmlns:a16="http://schemas.microsoft.com/office/drawing/2014/main" val="3585363150"/>
                    </a:ext>
                  </a:extLst>
                </a:gridCol>
                <a:gridCol w="6748730">
                  <a:extLst>
                    <a:ext uri="{9D8B030D-6E8A-4147-A177-3AD203B41FA5}">
                      <a16:colId xmlns:a16="http://schemas.microsoft.com/office/drawing/2014/main" val="3816726293"/>
                    </a:ext>
                  </a:extLst>
                </a:gridCol>
                <a:gridCol w="1907409">
                  <a:extLst>
                    <a:ext uri="{9D8B030D-6E8A-4147-A177-3AD203B41FA5}">
                      <a16:colId xmlns:a16="http://schemas.microsoft.com/office/drawing/2014/main" val="3873221392"/>
                    </a:ext>
                  </a:extLst>
                </a:gridCol>
              </a:tblGrid>
              <a:tr h="309504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06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ELAMU- JA KOMMUNAALMAJANDUS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613 213,00</a:t>
                      </a:r>
                    </a:p>
                  </a:txBody>
                  <a:tcPr marL="44251" marR="44251" marT="0" marB="0"/>
                </a:tc>
                <a:extLst>
                  <a:ext uri="{0D108BD9-81ED-4DB2-BD59-A6C34878D82A}">
                    <a16:rowId xmlns:a16="http://schemas.microsoft.com/office/drawing/2014/main" val="3809602549"/>
                  </a:ext>
                </a:extLst>
              </a:tr>
              <a:tr h="309504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06100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Elamumajanduse arendamine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6 500,00</a:t>
                      </a:r>
                    </a:p>
                  </a:txBody>
                  <a:tcPr marL="44251" marR="44251" marT="0" marB="0"/>
                </a:tc>
                <a:extLst>
                  <a:ext uri="{0D108BD9-81ED-4DB2-BD59-A6C34878D82A}">
                    <a16:rowId xmlns:a16="http://schemas.microsoft.com/office/drawing/2014/main" val="1922426454"/>
                  </a:ext>
                </a:extLst>
              </a:tr>
              <a:tr h="309504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06300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Veevarustus, sh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58 269,00</a:t>
                      </a:r>
                    </a:p>
                  </a:txBody>
                  <a:tcPr marL="44251" marR="44251" marT="0" marB="0"/>
                </a:tc>
                <a:extLst>
                  <a:ext uri="{0D108BD9-81ED-4DB2-BD59-A6C34878D82A}">
                    <a16:rowId xmlns:a16="http://schemas.microsoft.com/office/drawing/2014/main" val="3377476827"/>
                  </a:ext>
                </a:extLst>
              </a:tr>
              <a:tr h="309504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0630001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vald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53 269,00</a:t>
                      </a:r>
                    </a:p>
                  </a:txBody>
                  <a:tcPr marL="44251" marR="44251" marT="0" marB="0"/>
                </a:tc>
                <a:extLst>
                  <a:ext uri="{0D108BD9-81ED-4DB2-BD59-A6C34878D82A}">
                    <a16:rowId xmlns:a16="http://schemas.microsoft.com/office/drawing/2014/main" val="2658722577"/>
                  </a:ext>
                </a:extLst>
              </a:tr>
              <a:tr h="309504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0630003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Türi Haldus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5 000,00</a:t>
                      </a:r>
                    </a:p>
                  </a:txBody>
                  <a:tcPr marL="44251" marR="44251" marT="0" marB="0"/>
                </a:tc>
                <a:extLst>
                  <a:ext uri="{0D108BD9-81ED-4DB2-BD59-A6C34878D82A}">
                    <a16:rowId xmlns:a16="http://schemas.microsoft.com/office/drawing/2014/main" val="1599054539"/>
                  </a:ext>
                </a:extLst>
              </a:tr>
              <a:tr h="309504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06400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Tänavavalgustus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200 000,00</a:t>
                      </a:r>
                    </a:p>
                  </a:txBody>
                  <a:tcPr marL="44251" marR="44251" marT="0" marB="0"/>
                </a:tc>
                <a:extLst>
                  <a:ext uri="{0D108BD9-81ED-4DB2-BD59-A6C34878D82A}">
                    <a16:rowId xmlns:a16="http://schemas.microsoft.com/office/drawing/2014/main" val="3725698607"/>
                  </a:ext>
                </a:extLst>
              </a:tr>
              <a:tr h="309504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0640001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vald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 </a:t>
                      </a:r>
                    </a:p>
                  </a:txBody>
                  <a:tcPr marL="44251" marR="44251" marT="0" marB="0"/>
                </a:tc>
                <a:extLst>
                  <a:ext uri="{0D108BD9-81ED-4DB2-BD59-A6C34878D82A}">
                    <a16:rowId xmlns:a16="http://schemas.microsoft.com/office/drawing/2014/main" val="1897246450"/>
                  </a:ext>
                </a:extLst>
              </a:tr>
              <a:tr h="309504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0640002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Türi Haldus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200 000,00</a:t>
                      </a:r>
                    </a:p>
                  </a:txBody>
                  <a:tcPr marL="44251" marR="44251" marT="0" marB="0"/>
                </a:tc>
                <a:extLst>
                  <a:ext uri="{0D108BD9-81ED-4DB2-BD59-A6C34878D82A}">
                    <a16:rowId xmlns:a16="http://schemas.microsoft.com/office/drawing/2014/main" val="3698034926"/>
                  </a:ext>
                </a:extLst>
              </a:tr>
              <a:tr h="309504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06605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Muud elamu- ja kommunaalmajanduse tegevus, sh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348 444,00</a:t>
                      </a:r>
                    </a:p>
                  </a:txBody>
                  <a:tcPr marL="44251" marR="44251" marT="0" marB="0"/>
                </a:tc>
                <a:extLst>
                  <a:ext uri="{0D108BD9-81ED-4DB2-BD59-A6C34878D82A}">
                    <a16:rowId xmlns:a16="http://schemas.microsoft.com/office/drawing/2014/main" val="3914054317"/>
                  </a:ext>
                </a:extLst>
              </a:tr>
              <a:tr h="309504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0660510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Kalmistud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58 451,00</a:t>
                      </a:r>
                    </a:p>
                  </a:txBody>
                  <a:tcPr marL="44251" marR="44251" marT="0" marB="0"/>
                </a:tc>
                <a:extLst>
                  <a:ext uri="{0D108BD9-81ED-4DB2-BD59-A6C34878D82A}">
                    <a16:rowId xmlns:a16="http://schemas.microsoft.com/office/drawing/2014/main" val="3677399756"/>
                  </a:ext>
                </a:extLst>
              </a:tr>
              <a:tr h="309504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06605101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vald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4 760,00</a:t>
                      </a:r>
                    </a:p>
                  </a:txBody>
                  <a:tcPr marL="44251" marR="44251" marT="0" marB="0"/>
                </a:tc>
                <a:extLst>
                  <a:ext uri="{0D108BD9-81ED-4DB2-BD59-A6C34878D82A}">
                    <a16:rowId xmlns:a16="http://schemas.microsoft.com/office/drawing/2014/main" val="4128932970"/>
                  </a:ext>
                </a:extLst>
              </a:tr>
              <a:tr h="309504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06605102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Türi Haldus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53 691,00</a:t>
                      </a:r>
                    </a:p>
                  </a:txBody>
                  <a:tcPr marL="44251" marR="44251" marT="0" marB="0"/>
                </a:tc>
                <a:extLst>
                  <a:ext uri="{0D108BD9-81ED-4DB2-BD59-A6C34878D82A}">
                    <a16:rowId xmlns:a16="http://schemas.microsoft.com/office/drawing/2014/main" val="941066856"/>
                  </a:ext>
                </a:extLst>
              </a:tr>
              <a:tr h="309504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0660511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hulkuvate loomadega seotud tegevus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14 340,00</a:t>
                      </a:r>
                    </a:p>
                  </a:txBody>
                  <a:tcPr marL="44251" marR="44251" marT="0" marB="0"/>
                </a:tc>
                <a:extLst>
                  <a:ext uri="{0D108BD9-81ED-4DB2-BD59-A6C34878D82A}">
                    <a16:rowId xmlns:a16="http://schemas.microsoft.com/office/drawing/2014/main" val="673064376"/>
                  </a:ext>
                </a:extLst>
              </a:tr>
              <a:tr h="309504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0660512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muu elamu- ja kommunaalmajandus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163 951,00</a:t>
                      </a:r>
                    </a:p>
                  </a:txBody>
                  <a:tcPr marL="44251" marR="44251" marT="0" marB="0"/>
                </a:tc>
                <a:extLst>
                  <a:ext uri="{0D108BD9-81ED-4DB2-BD59-A6C34878D82A}">
                    <a16:rowId xmlns:a16="http://schemas.microsoft.com/office/drawing/2014/main" val="3256993942"/>
                  </a:ext>
                </a:extLst>
              </a:tr>
              <a:tr h="309504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06605121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vald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 </a:t>
                      </a:r>
                    </a:p>
                  </a:txBody>
                  <a:tcPr marL="44251" marR="44251" marT="0" marB="0"/>
                </a:tc>
                <a:extLst>
                  <a:ext uri="{0D108BD9-81ED-4DB2-BD59-A6C34878D82A}">
                    <a16:rowId xmlns:a16="http://schemas.microsoft.com/office/drawing/2014/main" val="450853285"/>
                  </a:ext>
                </a:extLst>
              </a:tr>
              <a:tr h="309504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06605122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Türi Haldus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163 951,00</a:t>
                      </a:r>
                    </a:p>
                  </a:txBody>
                  <a:tcPr marL="44251" marR="44251" marT="0" marB="0"/>
                </a:tc>
                <a:extLst>
                  <a:ext uri="{0D108BD9-81ED-4DB2-BD59-A6C34878D82A}">
                    <a16:rowId xmlns:a16="http://schemas.microsoft.com/office/drawing/2014/main" val="4130232161"/>
                  </a:ext>
                </a:extLst>
              </a:tr>
              <a:tr h="309504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0660513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Türi Kommunaalasutus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4 178,00</a:t>
                      </a:r>
                    </a:p>
                  </a:txBody>
                  <a:tcPr marL="44251" marR="44251" marT="0" marB="0"/>
                </a:tc>
                <a:extLst>
                  <a:ext uri="{0D108BD9-81ED-4DB2-BD59-A6C34878D82A}">
                    <a16:rowId xmlns:a16="http://schemas.microsoft.com/office/drawing/2014/main" val="988659430"/>
                  </a:ext>
                </a:extLst>
              </a:tr>
              <a:tr h="309504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0660514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Türi Haldus</a:t>
                      </a:r>
                    </a:p>
                  </a:txBody>
                  <a:tcPr marL="44251" marR="4425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107 524,00</a:t>
                      </a:r>
                    </a:p>
                  </a:txBody>
                  <a:tcPr marL="44251" marR="44251" marT="0" marB="0"/>
                </a:tc>
                <a:extLst>
                  <a:ext uri="{0D108BD9-81ED-4DB2-BD59-A6C34878D82A}">
                    <a16:rowId xmlns:a16="http://schemas.microsoft.com/office/drawing/2014/main" val="369031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934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lt 4">
            <a:extLst>
              <a:ext uri="{FF2B5EF4-FFF2-40B4-BE49-F238E27FC236}">
                <a16:creationId xmlns:a16="http://schemas.microsoft.com/office/drawing/2014/main" id="{870C6557-54E7-4E9C-BF32-E78C8FEB1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435526"/>
            <a:ext cx="12192000" cy="4158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46C07B-EAB4-4C1F-B017-AD4E1BC2CAA6}"/>
              </a:ext>
            </a:extLst>
          </p:cNvPr>
          <p:cNvSpPr txBox="1"/>
          <p:nvPr/>
        </p:nvSpPr>
        <p:spPr>
          <a:xfrm>
            <a:off x="499430" y="1408851"/>
            <a:ext cx="11193138" cy="13123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endParaRPr lang="et-EE" sz="2800">
              <a:cs typeface="Calibri"/>
            </a:endParaRPr>
          </a:p>
          <a:p>
            <a:pPr marL="800100" lvl="1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t-EE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BDC502-5D32-403B-88B1-EBD59C640638}"/>
              </a:ext>
            </a:extLst>
          </p:cNvPr>
          <p:cNvSpPr txBox="1"/>
          <p:nvPr/>
        </p:nvSpPr>
        <p:spPr>
          <a:xfrm>
            <a:off x="499430" y="392653"/>
            <a:ext cx="11193138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t-EE" sz="2400">
              <a:cs typeface="Calibri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724F2D1-D937-42B7-8CF4-69E0D54114E4}"/>
              </a:ext>
            </a:extLst>
          </p:cNvPr>
          <p:cNvGraphicFramePr>
            <a:graphicFrameLocks noGrp="1"/>
          </p:cNvGraphicFramePr>
          <p:nvPr/>
        </p:nvGraphicFramePr>
        <p:xfrm>
          <a:off x="949219" y="646175"/>
          <a:ext cx="10293563" cy="55656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1980">
                  <a:extLst>
                    <a:ext uri="{9D8B030D-6E8A-4147-A177-3AD203B41FA5}">
                      <a16:colId xmlns:a16="http://schemas.microsoft.com/office/drawing/2014/main" val="1895071587"/>
                    </a:ext>
                  </a:extLst>
                </a:gridCol>
                <a:gridCol w="5946564">
                  <a:extLst>
                    <a:ext uri="{9D8B030D-6E8A-4147-A177-3AD203B41FA5}">
                      <a16:colId xmlns:a16="http://schemas.microsoft.com/office/drawing/2014/main" val="1593292366"/>
                    </a:ext>
                  </a:extLst>
                </a:gridCol>
                <a:gridCol w="2475019">
                  <a:extLst>
                    <a:ext uri="{9D8B030D-6E8A-4147-A177-3AD203B41FA5}">
                      <a16:colId xmlns:a16="http://schemas.microsoft.com/office/drawing/2014/main" val="2426293850"/>
                    </a:ext>
                  </a:extLst>
                </a:gridCol>
              </a:tblGrid>
              <a:tr h="569976">
                <a:tc>
                  <a:txBody>
                    <a:bodyPr/>
                    <a:lstStyle/>
                    <a:p>
                      <a:r>
                        <a:rPr lang="en-US" sz="3300">
                          <a:effectLst/>
                        </a:rPr>
                        <a:t>07</a:t>
                      </a:r>
                    </a:p>
                  </a:txBody>
                  <a:tcPr marL="81492" marR="81492" marT="0" marB="0" anchor="b"/>
                </a:tc>
                <a:tc>
                  <a:txBody>
                    <a:bodyPr/>
                    <a:lstStyle/>
                    <a:p>
                      <a:r>
                        <a:rPr lang="en-US" sz="3300">
                          <a:effectLst/>
                        </a:rPr>
                        <a:t>TERVISHOID</a:t>
                      </a:r>
                    </a:p>
                  </a:txBody>
                  <a:tcPr marL="81492" marR="8149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300">
                          <a:effectLst/>
                        </a:rPr>
                        <a:t>47 500,00</a:t>
                      </a:r>
                    </a:p>
                  </a:txBody>
                  <a:tcPr marL="81492" marR="81492" marT="0" marB="0"/>
                </a:tc>
                <a:extLst>
                  <a:ext uri="{0D108BD9-81ED-4DB2-BD59-A6C34878D82A}">
                    <a16:rowId xmlns:a16="http://schemas.microsoft.com/office/drawing/2014/main" val="3727844116"/>
                  </a:ext>
                </a:extLst>
              </a:tr>
              <a:tr h="569976">
                <a:tc>
                  <a:txBody>
                    <a:bodyPr/>
                    <a:lstStyle/>
                    <a:p>
                      <a:r>
                        <a:rPr lang="en-US" sz="3300">
                          <a:effectLst/>
                        </a:rPr>
                        <a:t>07210</a:t>
                      </a:r>
                    </a:p>
                  </a:txBody>
                  <a:tcPr marL="81492" marR="81492" marT="0" marB="0" anchor="b"/>
                </a:tc>
                <a:tc>
                  <a:txBody>
                    <a:bodyPr/>
                    <a:lstStyle/>
                    <a:p>
                      <a:r>
                        <a:rPr lang="en-US" sz="3300">
                          <a:effectLst/>
                        </a:rPr>
                        <a:t>Üldmeditsiiniteenused</a:t>
                      </a:r>
                    </a:p>
                  </a:txBody>
                  <a:tcPr marL="81492" marR="8149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300">
                          <a:effectLst/>
                        </a:rPr>
                        <a:t>12 500,00</a:t>
                      </a:r>
                    </a:p>
                  </a:txBody>
                  <a:tcPr marL="81492" marR="81492" marT="0" marB="0"/>
                </a:tc>
                <a:extLst>
                  <a:ext uri="{0D108BD9-81ED-4DB2-BD59-A6C34878D82A}">
                    <a16:rowId xmlns:a16="http://schemas.microsoft.com/office/drawing/2014/main" val="1956101473"/>
                  </a:ext>
                </a:extLst>
              </a:tr>
              <a:tr h="569976">
                <a:tc>
                  <a:txBody>
                    <a:bodyPr/>
                    <a:lstStyle/>
                    <a:p>
                      <a:r>
                        <a:rPr lang="en-US" sz="3300">
                          <a:effectLst/>
                        </a:rPr>
                        <a:t>0721001</a:t>
                      </a:r>
                    </a:p>
                  </a:txBody>
                  <a:tcPr marL="81492" marR="81492" marT="0" marB="0" anchor="b"/>
                </a:tc>
                <a:tc>
                  <a:txBody>
                    <a:bodyPr/>
                    <a:lstStyle/>
                    <a:p>
                      <a:r>
                        <a:rPr lang="en-US" sz="3300">
                          <a:effectLst/>
                        </a:rPr>
                        <a:t>Türi tervisekeskus</a:t>
                      </a:r>
                    </a:p>
                  </a:txBody>
                  <a:tcPr marL="81492" marR="8149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300">
                          <a:effectLst/>
                        </a:rPr>
                        <a:t>9 000,00</a:t>
                      </a:r>
                    </a:p>
                  </a:txBody>
                  <a:tcPr marL="81492" marR="81492" marT="0" marB="0"/>
                </a:tc>
                <a:extLst>
                  <a:ext uri="{0D108BD9-81ED-4DB2-BD59-A6C34878D82A}">
                    <a16:rowId xmlns:a16="http://schemas.microsoft.com/office/drawing/2014/main" val="3958626176"/>
                  </a:ext>
                </a:extLst>
              </a:tr>
              <a:tr h="1072896">
                <a:tc>
                  <a:txBody>
                    <a:bodyPr/>
                    <a:lstStyle/>
                    <a:p>
                      <a:r>
                        <a:rPr lang="en-US" sz="3300">
                          <a:effectLst/>
                        </a:rPr>
                        <a:t>0721004</a:t>
                      </a:r>
                    </a:p>
                  </a:txBody>
                  <a:tcPr marL="81492" marR="81492" marT="0" marB="0" anchor="b"/>
                </a:tc>
                <a:tc>
                  <a:txBody>
                    <a:bodyPr/>
                    <a:lstStyle/>
                    <a:p>
                      <a:r>
                        <a:rPr lang="en-US" sz="3300">
                          <a:effectLst/>
                        </a:rPr>
                        <a:t>Muud üldmeditsiiniteenuste kulud</a:t>
                      </a:r>
                    </a:p>
                  </a:txBody>
                  <a:tcPr marL="81492" marR="8149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300">
                          <a:effectLst/>
                        </a:rPr>
                        <a:t>500</a:t>
                      </a:r>
                    </a:p>
                  </a:txBody>
                  <a:tcPr marL="81492" marR="81492" marT="0" marB="0"/>
                </a:tc>
                <a:extLst>
                  <a:ext uri="{0D108BD9-81ED-4DB2-BD59-A6C34878D82A}">
                    <a16:rowId xmlns:a16="http://schemas.microsoft.com/office/drawing/2014/main" val="818509800"/>
                  </a:ext>
                </a:extLst>
              </a:tr>
              <a:tr h="569976">
                <a:tc>
                  <a:txBody>
                    <a:bodyPr/>
                    <a:lstStyle/>
                    <a:p>
                      <a:r>
                        <a:rPr lang="en-US" sz="3300">
                          <a:effectLst/>
                        </a:rPr>
                        <a:t>0721005</a:t>
                      </a:r>
                    </a:p>
                  </a:txBody>
                  <a:tcPr marL="81492" marR="81492" marT="0" marB="0" anchor="b"/>
                </a:tc>
                <a:tc>
                  <a:txBody>
                    <a:bodyPr/>
                    <a:lstStyle/>
                    <a:p>
                      <a:r>
                        <a:rPr lang="en-US" sz="3300">
                          <a:effectLst/>
                        </a:rPr>
                        <a:t>Käru perearstikeskus</a:t>
                      </a:r>
                    </a:p>
                  </a:txBody>
                  <a:tcPr marL="81492" marR="8149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300">
                          <a:effectLst/>
                        </a:rPr>
                        <a:t>1 500,00</a:t>
                      </a:r>
                    </a:p>
                  </a:txBody>
                  <a:tcPr marL="81492" marR="81492" marT="0" marB="0"/>
                </a:tc>
                <a:extLst>
                  <a:ext uri="{0D108BD9-81ED-4DB2-BD59-A6C34878D82A}">
                    <a16:rowId xmlns:a16="http://schemas.microsoft.com/office/drawing/2014/main" val="79794791"/>
                  </a:ext>
                </a:extLst>
              </a:tr>
              <a:tr h="569976">
                <a:tc>
                  <a:txBody>
                    <a:bodyPr/>
                    <a:lstStyle/>
                    <a:p>
                      <a:r>
                        <a:rPr lang="en-US" sz="3300">
                          <a:effectLst/>
                        </a:rPr>
                        <a:t>0721006</a:t>
                      </a:r>
                    </a:p>
                  </a:txBody>
                  <a:tcPr marL="81492" marR="81492" marT="0" marB="0" anchor="b"/>
                </a:tc>
                <a:tc>
                  <a:txBody>
                    <a:bodyPr/>
                    <a:lstStyle/>
                    <a:p>
                      <a:r>
                        <a:rPr lang="en-US" sz="3300">
                          <a:effectLst/>
                        </a:rPr>
                        <a:t>Väätsa perearstikeskus</a:t>
                      </a:r>
                    </a:p>
                  </a:txBody>
                  <a:tcPr marL="81492" marR="8149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300">
                          <a:effectLst/>
                        </a:rPr>
                        <a:t>1 500,00</a:t>
                      </a:r>
                    </a:p>
                  </a:txBody>
                  <a:tcPr marL="81492" marR="81492" marT="0" marB="0"/>
                </a:tc>
                <a:extLst>
                  <a:ext uri="{0D108BD9-81ED-4DB2-BD59-A6C34878D82A}">
                    <a16:rowId xmlns:a16="http://schemas.microsoft.com/office/drawing/2014/main" val="764823843"/>
                  </a:ext>
                </a:extLst>
              </a:tr>
              <a:tr h="569976">
                <a:tc>
                  <a:txBody>
                    <a:bodyPr/>
                    <a:lstStyle/>
                    <a:p>
                      <a:r>
                        <a:rPr lang="en-US" sz="3300">
                          <a:effectLst/>
                        </a:rPr>
                        <a:t>07310</a:t>
                      </a:r>
                    </a:p>
                  </a:txBody>
                  <a:tcPr marL="81492" marR="81492" marT="0" marB="0" anchor="b"/>
                </a:tc>
                <a:tc>
                  <a:txBody>
                    <a:bodyPr/>
                    <a:lstStyle/>
                    <a:p>
                      <a:r>
                        <a:rPr lang="en-US" sz="3300">
                          <a:effectLst/>
                        </a:rPr>
                        <a:t>Üldhaigla teenused</a:t>
                      </a:r>
                    </a:p>
                  </a:txBody>
                  <a:tcPr marL="81492" marR="8149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300">
                          <a:effectLst/>
                        </a:rPr>
                        <a:t>34 000,00</a:t>
                      </a:r>
                    </a:p>
                  </a:txBody>
                  <a:tcPr marL="81492" marR="81492" marT="0" marB="0"/>
                </a:tc>
                <a:extLst>
                  <a:ext uri="{0D108BD9-81ED-4DB2-BD59-A6C34878D82A}">
                    <a16:rowId xmlns:a16="http://schemas.microsoft.com/office/drawing/2014/main" val="54564211"/>
                  </a:ext>
                </a:extLst>
              </a:tr>
              <a:tr h="1072896">
                <a:tc>
                  <a:txBody>
                    <a:bodyPr/>
                    <a:lstStyle/>
                    <a:p>
                      <a:r>
                        <a:rPr lang="en-US" sz="3300">
                          <a:effectLst/>
                        </a:rPr>
                        <a:t>07600</a:t>
                      </a:r>
                    </a:p>
                  </a:txBody>
                  <a:tcPr marL="81492" marR="81492" marT="0" marB="0" anchor="b"/>
                </a:tc>
                <a:tc>
                  <a:txBody>
                    <a:bodyPr/>
                    <a:lstStyle/>
                    <a:p>
                      <a:r>
                        <a:rPr lang="en-US" sz="3300">
                          <a:effectLst/>
                        </a:rPr>
                        <a:t>Muu tervishoid, sh tervishoiu haldamine</a:t>
                      </a:r>
                    </a:p>
                  </a:txBody>
                  <a:tcPr marL="81492" marR="8149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300">
                          <a:effectLst/>
                        </a:rPr>
                        <a:t>1 000,00</a:t>
                      </a:r>
                    </a:p>
                  </a:txBody>
                  <a:tcPr marL="81492" marR="81492" marT="0" marB="0"/>
                </a:tc>
                <a:extLst>
                  <a:ext uri="{0D108BD9-81ED-4DB2-BD59-A6C34878D82A}">
                    <a16:rowId xmlns:a16="http://schemas.microsoft.com/office/drawing/2014/main" val="33486612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60867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lt 4">
            <a:extLst>
              <a:ext uri="{FF2B5EF4-FFF2-40B4-BE49-F238E27FC236}">
                <a16:creationId xmlns:a16="http://schemas.microsoft.com/office/drawing/2014/main" id="{870C6557-54E7-4E9C-BF32-E78C8FEB1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435526"/>
            <a:ext cx="12192000" cy="4158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46C07B-EAB4-4C1F-B017-AD4E1BC2CAA6}"/>
              </a:ext>
            </a:extLst>
          </p:cNvPr>
          <p:cNvSpPr txBox="1"/>
          <p:nvPr/>
        </p:nvSpPr>
        <p:spPr>
          <a:xfrm>
            <a:off x="499430" y="1408851"/>
            <a:ext cx="11193138" cy="13123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endParaRPr lang="et-EE" sz="2800">
              <a:cs typeface="Calibri"/>
            </a:endParaRPr>
          </a:p>
          <a:p>
            <a:pPr marL="800100" lvl="1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t-EE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BDC502-5D32-403B-88B1-EBD59C640638}"/>
              </a:ext>
            </a:extLst>
          </p:cNvPr>
          <p:cNvSpPr txBox="1"/>
          <p:nvPr/>
        </p:nvSpPr>
        <p:spPr>
          <a:xfrm>
            <a:off x="499430" y="392653"/>
            <a:ext cx="11193138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t-EE" sz="2400">
              <a:cs typeface="Calibri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C717F03-DC5B-4435-83C4-F35EA736B858}"/>
              </a:ext>
            </a:extLst>
          </p:cNvPr>
          <p:cNvGraphicFramePr>
            <a:graphicFrameLocks noGrp="1"/>
          </p:cNvGraphicFramePr>
          <p:nvPr/>
        </p:nvGraphicFramePr>
        <p:xfrm>
          <a:off x="1566530" y="643466"/>
          <a:ext cx="9058941" cy="55710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9459">
                  <a:extLst>
                    <a:ext uri="{9D8B030D-6E8A-4147-A177-3AD203B41FA5}">
                      <a16:colId xmlns:a16="http://schemas.microsoft.com/office/drawing/2014/main" val="3668291267"/>
                    </a:ext>
                  </a:extLst>
                </a:gridCol>
                <a:gridCol w="5937257">
                  <a:extLst>
                    <a:ext uri="{9D8B030D-6E8A-4147-A177-3AD203B41FA5}">
                      <a16:colId xmlns:a16="http://schemas.microsoft.com/office/drawing/2014/main" val="1564108714"/>
                    </a:ext>
                  </a:extLst>
                </a:gridCol>
                <a:gridCol w="1802225">
                  <a:extLst>
                    <a:ext uri="{9D8B030D-6E8A-4147-A177-3AD203B41FA5}">
                      <a16:colId xmlns:a16="http://schemas.microsoft.com/office/drawing/2014/main" val="1604219187"/>
                    </a:ext>
                  </a:extLst>
                </a:gridCol>
              </a:tblGrid>
              <a:tr h="253231"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08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VABA AEG, KULTUUR, RELIGIOON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>
                          <a:effectLst/>
                        </a:rPr>
                        <a:t>2 010 441,00</a:t>
                      </a:r>
                    </a:p>
                  </a:txBody>
                  <a:tcPr marL="36205" marR="36205" marT="0" marB="0"/>
                </a:tc>
                <a:extLst>
                  <a:ext uri="{0D108BD9-81ED-4DB2-BD59-A6C34878D82A}">
                    <a16:rowId xmlns:a16="http://schemas.microsoft.com/office/drawing/2014/main" val="2252983493"/>
                  </a:ext>
                </a:extLst>
              </a:tr>
              <a:tr h="253231"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08102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Sporditegevus, sh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>
                          <a:effectLst/>
                        </a:rPr>
                        <a:t>567 813,00</a:t>
                      </a:r>
                    </a:p>
                  </a:txBody>
                  <a:tcPr marL="36205" marR="36205" marT="0" marB="0"/>
                </a:tc>
                <a:extLst>
                  <a:ext uri="{0D108BD9-81ED-4DB2-BD59-A6C34878D82A}">
                    <a16:rowId xmlns:a16="http://schemas.microsoft.com/office/drawing/2014/main" val="2551988320"/>
                  </a:ext>
                </a:extLst>
              </a:tr>
              <a:tr h="253231"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0810201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toetus spordiorganisatsioonidele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>
                          <a:effectLst/>
                        </a:rPr>
                        <a:t>442 813,00</a:t>
                      </a:r>
                    </a:p>
                  </a:txBody>
                  <a:tcPr marL="36205" marR="36205" marT="0" marB="0"/>
                </a:tc>
                <a:extLst>
                  <a:ext uri="{0D108BD9-81ED-4DB2-BD59-A6C34878D82A}">
                    <a16:rowId xmlns:a16="http://schemas.microsoft.com/office/drawing/2014/main" val="1749428264"/>
                  </a:ext>
                </a:extLst>
              </a:tr>
              <a:tr h="253231"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0810202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sporditegevusega seotud toetused, kolmas sektor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>
                          <a:effectLst/>
                        </a:rPr>
                        <a:t>10 000,00</a:t>
                      </a:r>
                    </a:p>
                  </a:txBody>
                  <a:tcPr marL="36205" marR="36205" marT="0" marB="0"/>
                </a:tc>
                <a:extLst>
                  <a:ext uri="{0D108BD9-81ED-4DB2-BD59-A6C34878D82A}">
                    <a16:rowId xmlns:a16="http://schemas.microsoft.com/office/drawing/2014/main" val="3592052677"/>
                  </a:ext>
                </a:extLst>
              </a:tr>
              <a:tr h="253231"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0810203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ujula kasutamine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>
                          <a:effectLst/>
                        </a:rPr>
                        <a:t>115 000,00</a:t>
                      </a:r>
                    </a:p>
                  </a:txBody>
                  <a:tcPr marL="36205" marR="36205" marT="0" marB="0"/>
                </a:tc>
                <a:extLst>
                  <a:ext uri="{0D108BD9-81ED-4DB2-BD59-A6C34878D82A}">
                    <a16:rowId xmlns:a16="http://schemas.microsoft.com/office/drawing/2014/main" val="271692526"/>
                  </a:ext>
                </a:extLst>
              </a:tr>
              <a:tr h="253231"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0810204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muu sporditegevusega seotud kulu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>
                          <a:effectLst/>
                        </a:rPr>
                        <a:t> </a:t>
                      </a:r>
                    </a:p>
                  </a:txBody>
                  <a:tcPr marL="36205" marR="36205" marT="0" marB="0"/>
                </a:tc>
                <a:extLst>
                  <a:ext uri="{0D108BD9-81ED-4DB2-BD59-A6C34878D82A}">
                    <a16:rowId xmlns:a16="http://schemas.microsoft.com/office/drawing/2014/main" val="2249034587"/>
                  </a:ext>
                </a:extLst>
              </a:tr>
              <a:tr h="253231"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08107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Noorsootöö ja noortekeskused, sh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>
                          <a:effectLst/>
                        </a:rPr>
                        <a:t>342 739,00</a:t>
                      </a:r>
                    </a:p>
                  </a:txBody>
                  <a:tcPr marL="36205" marR="36205" marT="0" marB="0"/>
                </a:tc>
                <a:extLst>
                  <a:ext uri="{0D108BD9-81ED-4DB2-BD59-A6C34878D82A}">
                    <a16:rowId xmlns:a16="http://schemas.microsoft.com/office/drawing/2014/main" val="2121245562"/>
                  </a:ext>
                </a:extLst>
              </a:tr>
              <a:tr h="253231"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0810703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muu noorsootööga seotud kulu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>
                          <a:effectLst/>
                        </a:rPr>
                        <a:t>16 000,00</a:t>
                      </a:r>
                    </a:p>
                  </a:txBody>
                  <a:tcPr marL="36205" marR="36205" marT="0" marB="0"/>
                </a:tc>
                <a:extLst>
                  <a:ext uri="{0D108BD9-81ED-4DB2-BD59-A6C34878D82A}">
                    <a16:rowId xmlns:a16="http://schemas.microsoft.com/office/drawing/2014/main" val="3155531441"/>
                  </a:ext>
                </a:extLst>
              </a:tr>
              <a:tr h="253231"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0810704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Türi Noortekeskus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>
                          <a:effectLst/>
                        </a:rPr>
                        <a:t>177 661,00</a:t>
                      </a:r>
                    </a:p>
                  </a:txBody>
                  <a:tcPr marL="36205" marR="36205" marT="0" marB="0"/>
                </a:tc>
                <a:extLst>
                  <a:ext uri="{0D108BD9-81ED-4DB2-BD59-A6C34878D82A}">
                    <a16:rowId xmlns:a16="http://schemas.microsoft.com/office/drawing/2014/main" val="3942422616"/>
                  </a:ext>
                </a:extLst>
              </a:tr>
              <a:tr h="253231"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0810706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Türi Noortekeskus (Türi Loomemaja)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>
                          <a:effectLst/>
                        </a:rPr>
                        <a:t>57 863,00</a:t>
                      </a:r>
                    </a:p>
                  </a:txBody>
                  <a:tcPr marL="36205" marR="36205" marT="0" marB="0"/>
                </a:tc>
                <a:extLst>
                  <a:ext uri="{0D108BD9-81ED-4DB2-BD59-A6C34878D82A}">
                    <a16:rowId xmlns:a16="http://schemas.microsoft.com/office/drawing/2014/main" val="1298127554"/>
                  </a:ext>
                </a:extLst>
              </a:tr>
              <a:tr h="253231"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0810707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Türi Noortekeskus (Türi Perepesa)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>
                          <a:effectLst/>
                        </a:rPr>
                        <a:t>91 215,00</a:t>
                      </a:r>
                    </a:p>
                  </a:txBody>
                  <a:tcPr marL="36205" marR="36205" marT="0" marB="0"/>
                </a:tc>
                <a:extLst>
                  <a:ext uri="{0D108BD9-81ED-4DB2-BD59-A6C34878D82A}">
                    <a16:rowId xmlns:a16="http://schemas.microsoft.com/office/drawing/2014/main" val="2288822074"/>
                  </a:ext>
                </a:extLst>
              </a:tr>
              <a:tr h="253231"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08109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Vaba aja üritused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>
                          <a:effectLst/>
                        </a:rPr>
                        <a:t>59 400,00</a:t>
                      </a:r>
                    </a:p>
                  </a:txBody>
                  <a:tcPr marL="36205" marR="36205" marT="0" marB="0"/>
                </a:tc>
                <a:extLst>
                  <a:ext uri="{0D108BD9-81ED-4DB2-BD59-A6C34878D82A}">
                    <a16:rowId xmlns:a16="http://schemas.microsoft.com/office/drawing/2014/main" val="575705891"/>
                  </a:ext>
                </a:extLst>
              </a:tr>
              <a:tr h="253231"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08201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Raamatukogud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>
                          <a:effectLst/>
                        </a:rPr>
                        <a:t>292 249,00</a:t>
                      </a:r>
                    </a:p>
                  </a:txBody>
                  <a:tcPr marL="36205" marR="36205" marT="0" marB="0"/>
                </a:tc>
                <a:extLst>
                  <a:ext uri="{0D108BD9-81ED-4DB2-BD59-A6C34878D82A}">
                    <a16:rowId xmlns:a16="http://schemas.microsoft.com/office/drawing/2014/main" val="4263672338"/>
                  </a:ext>
                </a:extLst>
              </a:tr>
              <a:tr h="253231"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0820102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Türi Raamatukogu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>
                          <a:effectLst/>
                        </a:rPr>
                        <a:t>292 249,00</a:t>
                      </a:r>
                    </a:p>
                  </a:txBody>
                  <a:tcPr marL="36205" marR="36205" marT="0" marB="0"/>
                </a:tc>
                <a:extLst>
                  <a:ext uri="{0D108BD9-81ED-4DB2-BD59-A6C34878D82A}">
                    <a16:rowId xmlns:a16="http://schemas.microsoft.com/office/drawing/2014/main" val="2443460807"/>
                  </a:ext>
                </a:extLst>
              </a:tr>
              <a:tr h="253231"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08202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Rahva- ja kultuurimajad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>
                          <a:effectLst/>
                        </a:rPr>
                        <a:t>624 781,00</a:t>
                      </a:r>
                    </a:p>
                  </a:txBody>
                  <a:tcPr marL="36205" marR="36205" marT="0" marB="0"/>
                </a:tc>
                <a:extLst>
                  <a:ext uri="{0D108BD9-81ED-4DB2-BD59-A6C34878D82A}">
                    <a16:rowId xmlns:a16="http://schemas.microsoft.com/office/drawing/2014/main" val="619696605"/>
                  </a:ext>
                </a:extLst>
              </a:tr>
              <a:tr h="253231"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0820201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Türi Kultuurikeskus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>
                          <a:effectLst/>
                        </a:rPr>
                        <a:t>624 781,00</a:t>
                      </a:r>
                    </a:p>
                  </a:txBody>
                  <a:tcPr marL="36205" marR="36205" marT="0" marB="0"/>
                </a:tc>
                <a:extLst>
                  <a:ext uri="{0D108BD9-81ED-4DB2-BD59-A6C34878D82A}">
                    <a16:rowId xmlns:a16="http://schemas.microsoft.com/office/drawing/2014/main" val="3154555217"/>
                  </a:ext>
                </a:extLst>
              </a:tr>
              <a:tr h="253231"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08203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muuseumid, sh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>
                          <a:effectLst/>
                        </a:rPr>
                        <a:t>60 959,00</a:t>
                      </a:r>
                    </a:p>
                  </a:txBody>
                  <a:tcPr marL="36205" marR="36205" marT="0" marB="0"/>
                </a:tc>
                <a:extLst>
                  <a:ext uri="{0D108BD9-81ED-4DB2-BD59-A6C34878D82A}">
                    <a16:rowId xmlns:a16="http://schemas.microsoft.com/office/drawing/2014/main" val="15195005"/>
                  </a:ext>
                </a:extLst>
              </a:tr>
              <a:tr h="253231"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0820302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MTÜ Eesti Ringhäälingumuuseum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>
                          <a:effectLst/>
                        </a:rPr>
                        <a:t>9 000,00</a:t>
                      </a:r>
                    </a:p>
                  </a:txBody>
                  <a:tcPr marL="36205" marR="36205" marT="0" marB="0"/>
                </a:tc>
                <a:extLst>
                  <a:ext uri="{0D108BD9-81ED-4DB2-BD59-A6C34878D82A}">
                    <a16:rowId xmlns:a16="http://schemas.microsoft.com/office/drawing/2014/main" val="436029569"/>
                  </a:ext>
                </a:extLst>
              </a:tr>
              <a:tr h="253231"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0820304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Türi Muuseum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>
                          <a:effectLst/>
                        </a:rPr>
                        <a:t>51 959,00</a:t>
                      </a:r>
                    </a:p>
                  </a:txBody>
                  <a:tcPr marL="36205" marR="36205" marT="0" marB="0"/>
                </a:tc>
                <a:extLst>
                  <a:ext uri="{0D108BD9-81ED-4DB2-BD59-A6C34878D82A}">
                    <a16:rowId xmlns:a16="http://schemas.microsoft.com/office/drawing/2014/main" val="4186409331"/>
                  </a:ext>
                </a:extLst>
              </a:tr>
              <a:tr h="253231"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08207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Muinsuskaitse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>
                          <a:effectLst/>
                        </a:rPr>
                        <a:t>8 500,00</a:t>
                      </a:r>
                    </a:p>
                  </a:txBody>
                  <a:tcPr marL="36205" marR="36205" marT="0" marB="0"/>
                </a:tc>
                <a:extLst>
                  <a:ext uri="{0D108BD9-81ED-4DB2-BD59-A6C34878D82A}">
                    <a16:rowId xmlns:a16="http://schemas.microsoft.com/office/drawing/2014/main" val="4046406318"/>
                  </a:ext>
                </a:extLst>
              </a:tr>
              <a:tr h="253231"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08300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Ringhäälingu- ja kirjastamisteenused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>
                          <a:effectLst/>
                        </a:rPr>
                        <a:t>50 000,00</a:t>
                      </a:r>
                    </a:p>
                  </a:txBody>
                  <a:tcPr marL="36205" marR="36205" marT="0" marB="0"/>
                </a:tc>
                <a:extLst>
                  <a:ext uri="{0D108BD9-81ED-4DB2-BD59-A6C34878D82A}">
                    <a16:rowId xmlns:a16="http://schemas.microsoft.com/office/drawing/2014/main" val="1008255902"/>
                  </a:ext>
                </a:extLst>
              </a:tr>
              <a:tr h="253231"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08600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r>
                        <a:rPr lang="en-US" sz="1500">
                          <a:effectLst/>
                        </a:rPr>
                        <a:t>Muu vaba aeg, kultuur, sport</a:t>
                      </a:r>
                    </a:p>
                  </a:txBody>
                  <a:tcPr marL="36205" marR="3620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500">
                          <a:effectLst/>
                        </a:rPr>
                        <a:t>4 000,00</a:t>
                      </a:r>
                    </a:p>
                  </a:txBody>
                  <a:tcPr marL="36205" marR="36205" marT="0" marB="0"/>
                </a:tc>
                <a:extLst>
                  <a:ext uri="{0D108BD9-81ED-4DB2-BD59-A6C34878D82A}">
                    <a16:rowId xmlns:a16="http://schemas.microsoft.com/office/drawing/2014/main" val="918977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5999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lt 4">
            <a:extLst>
              <a:ext uri="{FF2B5EF4-FFF2-40B4-BE49-F238E27FC236}">
                <a16:creationId xmlns:a16="http://schemas.microsoft.com/office/drawing/2014/main" id="{870C6557-54E7-4E9C-BF32-E78C8FEB1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435526"/>
            <a:ext cx="12192000" cy="4158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46C07B-EAB4-4C1F-B017-AD4E1BC2CAA6}"/>
              </a:ext>
            </a:extLst>
          </p:cNvPr>
          <p:cNvSpPr txBox="1"/>
          <p:nvPr/>
        </p:nvSpPr>
        <p:spPr>
          <a:xfrm>
            <a:off x="499430" y="1408851"/>
            <a:ext cx="11193138" cy="13123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endParaRPr lang="et-EE" sz="2800">
              <a:cs typeface="Calibri"/>
            </a:endParaRPr>
          </a:p>
          <a:p>
            <a:pPr marL="800100" lvl="1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t-EE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BDC502-5D32-403B-88B1-EBD59C640638}"/>
              </a:ext>
            </a:extLst>
          </p:cNvPr>
          <p:cNvSpPr txBox="1"/>
          <p:nvPr/>
        </p:nvSpPr>
        <p:spPr>
          <a:xfrm>
            <a:off x="499430" y="392653"/>
            <a:ext cx="11193138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t-EE" sz="2400">
              <a:cs typeface="Calibri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02C28A7-0C26-4FFD-AF99-45DBA97D1640}"/>
              </a:ext>
            </a:extLst>
          </p:cNvPr>
          <p:cNvGraphicFramePr>
            <a:graphicFrameLocks noGrp="1"/>
          </p:cNvGraphicFramePr>
          <p:nvPr/>
        </p:nvGraphicFramePr>
        <p:xfrm>
          <a:off x="1261895" y="643466"/>
          <a:ext cx="9668211" cy="55710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7717">
                  <a:extLst>
                    <a:ext uri="{9D8B030D-6E8A-4147-A177-3AD203B41FA5}">
                      <a16:colId xmlns:a16="http://schemas.microsoft.com/office/drawing/2014/main" val="535344508"/>
                    </a:ext>
                  </a:extLst>
                </a:gridCol>
                <a:gridCol w="5520060">
                  <a:extLst>
                    <a:ext uri="{9D8B030D-6E8A-4147-A177-3AD203B41FA5}">
                      <a16:colId xmlns:a16="http://schemas.microsoft.com/office/drawing/2014/main" val="2041680940"/>
                    </a:ext>
                  </a:extLst>
                </a:gridCol>
                <a:gridCol w="2410434">
                  <a:extLst>
                    <a:ext uri="{9D8B030D-6E8A-4147-A177-3AD203B41FA5}">
                      <a16:colId xmlns:a16="http://schemas.microsoft.com/office/drawing/2014/main" val="3204650467"/>
                    </a:ext>
                  </a:extLst>
                </a:gridCol>
              </a:tblGrid>
              <a:tr h="995945">
                <a:tc>
                  <a:txBody>
                    <a:bodyPr/>
                    <a:lstStyle/>
                    <a:p>
                      <a:r>
                        <a:rPr lang="en-US" sz="3100">
                          <a:effectLst/>
                        </a:rPr>
                        <a:t>09</a:t>
                      </a:r>
                    </a:p>
                  </a:txBody>
                  <a:tcPr marL="75647" marR="75647" marT="0" marB="0" anchor="b"/>
                </a:tc>
                <a:tc>
                  <a:txBody>
                    <a:bodyPr/>
                    <a:lstStyle/>
                    <a:p>
                      <a:r>
                        <a:rPr lang="en-US" sz="3100">
                          <a:effectLst/>
                        </a:rPr>
                        <a:t>HARIDUS</a:t>
                      </a:r>
                    </a:p>
                  </a:txBody>
                  <a:tcPr marL="75647" marR="7564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100">
                          <a:effectLst/>
                        </a:rPr>
                        <a:t>9 512 029,00</a:t>
                      </a:r>
                    </a:p>
                  </a:txBody>
                  <a:tcPr marL="75647" marR="75647" marT="0" marB="0"/>
                </a:tc>
                <a:extLst>
                  <a:ext uri="{0D108BD9-81ED-4DB2-BD59-A6C34878D82A}">
                    <a16:rowId xmlns:a16="http://schemas.microsoft.com/office/drawing/2014/main" val="806871501"/>
                  </a:ext>
                </a:extLst>
              </a:tr>
              <a:tr h="995945">
                <a:tc>
                  <a:txBody>
                    <a:bodyPr/>
                    <a:lstStyle/>
                    <a:p>
                      <a:r>
                        <a:rPr lang="en-US" sz="3100">
                          <a:effectLst/>
                        </a:rPr>
                        <a:t>09110</a:t>
                      </a:r>
                    </a:p>
                  </a:txBody>
                  <a:tcPr marL="75647" marR="75647" marT="0" marB="0" anchor="b"/>
                </a:tc>
                <a:tc>
                  <a:txBody>
                    <a:bodyPr/>
                    <a:lstStyle/>
                    <a:p>
                      <a:r>
                        <a:rPr lang="en-US" sz="3100">
                          <a:effectLst/>
                        </a:rPr>
                        <a:t>Alusharidus - lasteaiad, sh</a:t>
                      </a:r>
                    </a:p>
                  </a:txBody>
                  <a:tcPr marL="75647" marR="7564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100">
                          <a:effectLst/>
                        </a:rPr>
                        <a:t>2 508 022,00</a:t>
                      </a:r>
                    </a:p>
                  </a:txBody>
                  <a:tcPr marL="75647" marR="75647" marT="0" marB="0"/>
                </a:tc>
                <a:extLst>
                  <a:ext uri="{0D108BD9-81ED-4DB2-BD59-A6C34878D82A}">
                    <a16:rowId xmlns:a16="http://schemas.microsoft.com/office/drawing/2014/main" val="1732148801"/>
                  </a:ext>
                </a:extLst>
              </a:tr>
              <a:tr h="995945">
                <a:tc>
                  <a:txBody>
                    <a:bodyPr/>
                    <a:lstStyle/>
                    <a:p>
                      <a:r>
                        <a:rPr lang="en-US" sz="3100">
                          <a:effectLst/>
                        </a:rPr>
                        <a:t>0911001</a:t>
                      </a:r>
                    </a:p>
                  </a:txBody>
                  <a:tcPr marL="75647" marR="75647" marT="0" marB="0" anchor="b"/>
                </a:tc>
                <a:tc>
                  <a:txBody>
                    <a:bodyPr/>
                    <a:lstStyle/>
                    <a:p>
                      <a:r>
                        <a:rPr lang="en-US" sz="3100">
                          <a:effectLst/>
                        </a:rPr>
                        <a:t>osalus teiste omavalitsuste lasteaedade kuludes</a:t>
                      </a:r>
                    </a:p>
                  </a:txBody>
                  <a:tcPr marL="75647" marR="7564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100">
                          <a:effectLst/>
                        </a:rPr>
                        <a:t> </a:t>
                      </a:r>
                    </a:p>
                    <a:p>
                      <a:pPr algn="r"/>
                      <a:r>
                        <a:rPr lang="en-US" sz="3100">
                          <a:effectLst/>
                        </a:rPr>
                        <a:t>100 000,00</a:t>
                      </a:r>
                    </a:p>
                  </a:txBody>
                  <a:tcPr marL="75647" marR="75647" marT="0" marB="0"/>
                </a:tc>
                <a:extLst>
                  <a:ext uri="{0D108BD9-81ED-4DB2-BD59-A6C34878D82A}">
                    <a16:rowId xmlns:a16="http://schemas.microsoft.com/office/drawing/2014/main" val="469888524"/>
                  </a:ext>
                </a:extLst>
              </a:tr>
              <a:tr h="529096">
                <a:tc>
                  <a:txBody>
                    <a:bodyPr/>
                    <a:lstStyle/>
                    <a:p>
                      <a:r>
                        <a:rPr lang="en-US" sz="3100">
                          <a:effectLst/>
                        </a:rPr>
                        <a:t>0911002</a:t>
                      </a:r>
                    </a:p>
                  </a:txBody>
                  <a:tcPr marL="75647" marR="75647" marT="0" marB="0" anchor="b"/>
                </a:tc>
                <a:tc>
                  <a:txBody>
                    <a:bodyPr/>
                    <a:lstStyle/>
                    <a:p>
                      <a:r>
                        <a:rPr lang="en-US" sz="3100">
                          <a:effectLst/>
                        </a:rPr>
                        <a:t>Retla-Kabala Kool, lasteaed</a:t>
                      </a:r>
                    </a:p>
                  </a:txBody>
                  <a:tcPr marL="75647" marR="7564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100">
                          <a:effectLst/>
                        </a:rPr>
                        <a:t>357 177,00</a:t>
                      </a:r>
                    </a:p>
                  </a:txBody>
                  <a:tcPr marL="75647" marR="75647" marT="0" marB="0"/>
                </a:tc>
                <a:extLst>
                  <a:ext uri="{0D108BD9-81ED-4DB2-BD59-A6C34878D82A}">
                    <a16:rowId xmlns:a16="http://schemas.microsoft.com/office/drawing/2014/main" val="816268106"/>
                  </a:ext>
                </a:extLst>
              </a:tr>
              <a:tr h="529096">
                <a:tc>
                  <a:txBody>
                    <a:bodyPr/>
                    <a:lstStyle/>
                    <a:p>
                      <a:r>
                        <a:rPr lang="en-US" sz="3100">
                          <a:effectLst/>
                        </a:rPr>
                        <a:t>0911003</a:t>
                      </a:r>
                    </a:p>
                  </a:txBody>
                  <a:tcPr marL="75647" marR="75647" marT="0" marB="0" anchor="b"/>
                </a:tc>
                <a:tc>
                  <a:txBody>
                    <a:bodyPr/>
                    <a:lstStyle/>
                    <a:p>
                      <a:r>
                        <a:rPr lang="en-US" sz="3100">
                          <a:effectLst/>
                        </a:rPr>
                        <a:t>Käru Põhikool, lasteaia rühm</a:t>
                      </a:r>
                    </a:p>
                  </a:txBody>
                  <a:tcPr marL="75647" marR="7564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100">
                          <a:effectLst/>
                        </a:rPr>
                        <a:t>119 323,00</a:t>
                      </a:r>
                    </a:p>
                  </a:txBody>
                  <a:tcPr marL="75647" marR="75647" marT="0" marB="0"/>
                </a:tc>
                <a:extLst>
                  <a:ext uri="{0D108BD9-81ED-4DB2-BD59-A6C34878D82A}">
                    <a16:rowId xmlns:a16="http://schemas.microsoft.com/office/drawing/2014/main" val="2663942168"/>
                  </a:ext>
                </a:extLst>
              </a:tr>
              <a:tr h="529096">
                <a:tc>
                  <a:txBody>
                    <a:bodyPr/>
                    <a:lstStyle/>
                    <a:p>
                      <a:r>
                        <a:rPr lang="en-US" sz="3100">
                          <a:effectLst/>
                        </a:rPr>
                        <a:t>0911005</a:t>
                      </a:r>
                    </a:p>
                  </a:txBody>
                  <a:tcPr marL="75647" marR="75647" marT="0" marB="0" anchor="b"/>
                </a:tc>
                <a:tc>
                  <a:txBody>
                    <a:bodyPr/>
                    <a:lstStyle/>
                    <a:p>
                      <a:r>
                        <a:rPr lang="en-US" sz="3100">
                          <a:effectLst/>
                        </a:rPr>
                        <a:t>Väätsa Lasteaed Paikäpp</a:t>
                      </a:r>
                    </a:p>
                  </a:txBody>
                  <a:tcPr marL="75647" marR="7564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100">
                          <a:effectLst/>
                        </a:rPr>
                        <a:t>358 142,00</a:t>
                      </a:r>
                    </a:p>
                  </a:txBody>
                  <a:tcPr marL="75647" marR="75647" marT="0" marB="0"/>
                </a:tc>
                <a:extLst>
                  <a:ext uri="{0D108BD9-81ED-4DB2-BD59-A6C34878D82A}">
                    <a16:rowId xmlns:a16="http://schemas.microsoft.com/office/drawing/2014/main" val="1619816331"/>
                  </a:ext>
                </a:extLst>
              </a:tr>
              <a:tr h="995945">
                <a:tc>
                  <a:txBody>
                    <a:bodyPr/>
                    <a:lstStyle/>
                    <a:p>
                      <a:r>
                        <a:rPr lang="en-US" sz="3100">
                          <a:effectLst/>
                        </a:rPr>
                        <a:t>0911009</a:t>
                      </a:r>
                    </a:p>
                  </a:txBody>
                  <a:tcPr marL="75647" marR="75647" marT="0" marB="0" anchor="b"/>
                </a:tc>
                <a:tc>
                  <a:txBody>
                    <a:bodyPr/>
                    <a:lstStyle/>
                    <a:p>
                      <a:r>
                        <a:rPr lang="en-US" sz="3100">
                          <a:effectLst/>
                        </a:rPr>
                        <a:t>Türi Lasteaed</a:t>
                      </a:r>
                    </a:p>
                  </a:txBody>
                  <a:tcPr marL="75647" marR="7564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100">
                          <a:effectLst/>
                        </a:rPr>
                        <a:t>1 573 381,00</a:t>
                      </a:r>
                    </a:p>
                  </a:txBody>
                  <a:tcPr marL="75647" marR="75647" marT="0" marB="0"/>
                </a:tc>
                <a:extLst>
                  <a:ext uri="{0D108BD9-81ED-4DB2-BD59-A6C34878D82A}">
                    <a16:rowId xmlns:a16="http://schemas.microsoft.com/office/drawing/2014/main" val="34415662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05563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lt 4">
            <a:extLst>
              <a:ext uri="{FF2B5EF4-FFF2-40B4-BE49-F238E27FC236}">
                <a16:creationId xmlns:a16="http://schemas.microsoft.com/office/drawing/2014/main" id="{870C6557-54E7-4E9C-BF32-E78C8FEB1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435526"/>
            <a:ext cx="12192000" cy="4158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46C07B-EAB4-4C1F-B017-AD4E1BC2CAA6}"/>
              </a:ext>
            </a:extLst>
          </p:cNvPr>
          <p:cNvSpPr txBox="1"/>
          <p:nvPr/>
        </p:nvSpPr>
        <p:spPr>
          <a:xfrm>
            <a:off x="499430" y="1408851"/>
            <a:ext cx="11193138" cy="13123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endParaRPr lang="et-EE" sz="2800">
              <a:cs typeface="Calibri"/>
            </a:endParaRPr>
          </a:p>
          <a:p>
            <a:pPr marL="800100" lvl="1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t-EE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BDC502-5D32-403B-88B1-EBD59C640638}"/>
              </a:ext>
            </a:extLst>
          </p:cNvPr>
          <p:cNvSpPr txBox="1"/>
          <p:nvPr/>
        </p:nvSpPr>
        <p:spPr>
          <a:xfrm>
            <a:off x="499430" y="392653"/>
            <a:ext cx="11193138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t-EE" sz="2400">
              <a:cs typeface="Calibri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3B66E00-77EC-4E08-8286-1FFCFA045C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059735"/>
              </p:ext>
            </p:extLst>
          </p:nvPr>
        </p:nvGraphicFramePr>
        <p:xfrm>
          <a:off x="643467" y="1108243"/>
          <a:ext cx="10905068" cy="46415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6223">
                  <a:extLst>
                    <a:ext uri="{9D8B030D-6E8A-4147-A177-3AD203B41FA5}">
                      <a16:colId xmlns:a16="http://schemas.microsoft.com/office/drawing/2014/main" val="262836827"/>
                    </a:ext>
                  </a:extLst>
                </a:gridCol>
                <a:gridCol w="6139302">
                  <a:extLst>
                    <a:ext uri="{9D8B030D-6E8A-4147-A177-3AD203B41FA5}">
                      <a16:colId xmlns:a16="http://schemas.microsoft.com/office/drawing/2014/main" val="199204816"/>
                    </a:ext>
                  </a:extLst>
                </a:gridCol>
                <a:gridCol w="2749543">
                  <a:extLst>
                    <a:ext uri="{9D8B030D-6E8A-4147-A177-3AD203B41FA5}">
                      <a16:colId xmlns:a16="http://schemas.microsoft.com/office/drawing/2014/main" val="2576348129"/>
                    </a:ext>
                  </a:extLst>
                </a:gridCol>
              </a:tblGrid>
              <a:tr h="426518">
                <a:tc>
                  <a:txBody>
                    <a:bodyPr/>
                    <a:lstStyle/>
                    <a:p>
                      <a:r>
                        <a:rPr lang="en-US" sz="2500">
                          <a:effectLst/>
                        </a:rPr>
                        <a:t>09212</a:t>
                      </a:r>
                    </a:p>
                  </a:txBody>
                  <a:tcPr marL="60981" marR="60981" marT="0" marB="0" anchor="b"/>
                </a:tc>
                <a:tc>
                  <a:txBody>
                    <a:bodyPr/>
                    <a:lstStyle/>
                    <a:p>
                      <a:r>
                        <a:rPr lang="en-US" sz="2500">
                          <a:effectLst/>
                        </a:rPr>
                        <a:t>Põhikoolid, sh</a:t>
                      </a:r>
                    </a:p>
                  </a:txBody>
                  <a:tcPr marL="60981" marR="6098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500">
                          <a:effectLst/>
                        </a:rPr>
                        <a:t>4 760 658,00</a:t>
                      </a:r>
                    </a:p>
                  </a:txBody>
                  <a:tcPr marL="60981" marR="60981" marT="0" marB="0"/>
                </a:tc>
                <a:extLst>
                  <a:ext uri="{0D108BD9-81ED-4DB2-BD59-A6C34878D82A}">
                    <a16:rowId xmlns:a16="http://schemas.microsoft.com/office/drawing/2014/main" val="1074113981"/>
                  </a:ext>
                </a:extLst>
              </a:tr>
              <a:tr h="802857">
                <a:tc>
                  <a:txBody>
                    <a:bodyPr/>
                    <a:lstStyle/>
                    <a:p>
                      <a:r>
                        <a:rPr lang="en-US" sz="2500">
                          <a:effectLst/>
                        </a:rPr>
                        <a:t>0921201</a:t>
                      </a:r>
                    </a:p>
                  </a:txBody>
                  <a:tcPr marL="60981" marR="60981" marT="0" marB="0" anchor="b"/>
                </a:tc>
                <a:tc>
                  <a:txBody>
                    <a:bodyPr/>
                    <a:lstStyle/>
                    <a:p>
                      <a:r>
                        <a:rPr lang="en-US" sz="2500">
                          <a:effectLst/>
                        </a:rPr>
                        <a:t>Türi valla osalus teiste omavalitsuste põhi- üldkeskhariduse kulude katmisel</a:t>
                      </a:r>
                    </a:p>
                  </a:txBody>
                  <a:tcPr marL="60981" marR="60981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500">
                          <a:effectLst/>
                        </a:rPr>
                        <a:t> </a:t>
                      </a:r>
                    </a:p>
                    <a:p>
                      <a:pPr algn="r"/>
                      <a:r>
                        <a:rPr lang="en-US" sz="2500">
                          <a:effectLst/>
                        </a:rPr>
                        <a:t>120 000,00</a:t>
                      </a:r>
                    </a:p>
                  </a:txBody>
                  <a:tcPr marL="60981" marR="60981" marT="0" marB="0"/>
                </a:tc>
                <a:extLst>
                  <a:ext uri="{0D108BD9-81ED-4DB2-BD59-A6C34878D82A}">
                    <a16:rowId xmlns:a16="http://schemas.microsoft.com/office/drawing/2014/main" val="1039092105"/>
                  </a:ext>
                </a:extLst>
              </a:tr>
              <a:tr h="426518">
                <a:tc>
                  <a:txBody>
                    <a:bodyPr/>
                    <a:lstStyle/>
                    <a:p>
                      <a:r>
                        <a:rPr lang="en-US" sz="2500">
                          <a:effectLst/>
                        </a:rPr>
                        <a:t>0921202</a:t>
                      </a:r>
                    </a:p>
                  </a:txBody>
                  <a:tcPr marL="60981" marR="60981" marT="0" marB="0" anchor="b"/>
                </a:tc>
                <a:tc>
                  <a:txBody>
                    <a:bodyPr/>
                    <a:lstStyle/>
                    <a:p>
                      <a:r>
                        <a:rPr lang="en-US" sz="2500">
                          <a:effectLst/>
                        </a:rPr>
                        <a:t>Laupa Põhikool, sh</a:t>
                      </a:r>
                    </a:p>
                  </a:txBody>
                  <a:tcPr marL="60981" marR="6098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500">
                          <a:effectLst/>
                        </a:rPr>
                        <a:t>664 270,00</a:t>
                      </a:r>
                    </a:p>
                  </a:txBody>
                  <a:tcPr marL="60981" marR="60981" marT="0" marB="0"/>
                </a:tc>
                <a:extLst>
                  <a:ext uri="{0D108BD9-81ED-4DB2-BD59-A6C34878D82A}">
                    <a16:rowId xmlns:a16="http://schemas.microsoft.com/office/drawing/2014/main" val="3076711971"/>
                  </a:ext>
                </a:extLst>
              </a:tr>
              <a:tr h="426518">
                <a:tc>
                  <a:txBody>
                    <a:bodyPr/>
                    <a:lstStyle/>
                    <a:p>
                      <a:r>
                        <a:rPr lang="en-US" sz="2500">
                          <a:effectLst/>
                        </a:rPr>
                        <a:t>0921203</a:t>
                      </a:r>
                    </a:p>
                  </a:txBody>
                  <a:tcPr marL="60981" marR="60981" marT="0" marB="0" anchor="b"/>
                </a:tc>
                <a:tc>
                  <a:txBody>
                    <a:bodyPr/>
                    <a:lstStyle/>
                    <a:p>
                      <a:r>
                        <a:rPr lang="en-US" sz="2500">
                          <a:effectLst/>
                        </a:rPr>
                        <a:t>Retla-Kabala Kool, sh</a:t>
                      </a:r>
                    </a:p>
                  </a:txBody>
                  <a:tcPr marL="60981" marR="6098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500">
                          <a:effectLst/>
                        </a:rPr>
                        <a:t>736 759,00</a:t>
                      </a:r>
                    </a:p>
                  </a:txBody>
                  <a:tcPr marL="60981" marR="60981" marT="0" marB="0"/>
                </a:tc>
                <a:extLst>
                  <a:ext uri="{0D108BD9-81ED-4DB2-BD59-A6C34878D82A}">
                    <a16:rowId xmlns:a16="http://schemas.microsoft.com/office/drawing/2014/main" val="1442995763"/>
                  </a:ext>
                </a:extLst>
              </a:tr>
              <a:tr h="426518">
                <a:tc>
                  <a:txBody>
                    <a:bodyPr/>
                    <a:lstStyle/>
                    <a:p>
                      <a:r>
                        <a:rPr lang="en-US" sz="2500">
                          <a:effectLst/>
                        </a:rPr>
                        <a:t>0921204</a:t>
                      </a:r>
                    </a:p>
                  </a:txBody>
                  <a:tcPr marL="60981" marR="60981" marT="0" marB="0" anchor="b"/>
                </a:tc>
                <a:tc>
                  <a:txBody>
                    <a:bodyPr/>
                    <a:lstStyle/>
                    <a:p>
                      <a:r>
                        <a:rPr lang="en-US" sz="2500">
                          <a:effectLst/>
                        </a:rPr>
                        <a:t>Türi Põhikool, sh</a:t>
                      </a:r>
                    </a:p>
                  </a:txBody>
                  <a:tcPr marL="60981" marR="6098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500">
                          <a:effectLst/>
                        </a:rPr>
                        <a:t>2 023 144,00</a:t>
                      </a:r>
                    </a:p>
                  </a:txBody>
                  <a:tcPr marL="60981" marR="60981" marT="0" marB="0"/>
                </a:tc>
                <a:extLst>
                  <a:ext uri="{0D108BD9-81ED-4DB2-BD59-A6C34878D82A}">
                    <a16:rowId xmlns:a16="http://schemas.microsoft.com/office/drawing/2014/main" val="1559817996"/>
                  </a:ext>
                </a:extLst>
              </a:tr>
              <a:tr h="426518">
                <a:tc>
                  <a:txBody>
                    <a:bodyPr/>
                    <a:lstStyle/>
                    <a:p>
                      <a:r>
                        <a:rPr lang="en-US" sz="2500">
                          <a:effectLst/>
                        </a:rPr>
                        <a:t>0921205</a:t>
                      </a:r>
                    </a:p>
                  </a:txBody>
                  <a:tcPr marL="60981" marR="60981" marT="0" marB="0" anchor="b"/>
                </a:tc>
                <a:tc>
                  <a:txBody>
                    <a:bodyPr/>
                    <a:lstStyle/>
                    <a:p>
                      <a:r>
                        <a:rPr lang="en-US" sz="2500">
                          <a:effectLst/>
                        </a:rPr>
                        <a:t>Türi Kevade Kool, sh</a:t>
                      </a:r>
                    </a:p>
                  </a:txBody>
                  <a:tcPr marL="60981" marR="6098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500">
                          <a:effectLst/>
                        </a:rPr>
                        <a:t>192 664,00</a:t>
                      </a:r>
                    </a:p>
                  </a:txBody>
                  <a:tcPr marL="60981" marR="60981" marT="0" marB="0"/>
                </a:tc>
                <a:extLst>
                  <a:ext uri="{0D108BD9-81ED-4DB2-BD59-A6C34878D82A}">
                    <a16:rowId xmlns:a16="http://schemas.microsoft.com/office/drawing/2014/main" val="3933418594"/>
                  </a:ext>
                </a:extLst>
              </a:tr>
              <a:tr h="426518">
                <a:tc>
                  <a:txBody>
                    <a:bodyPr/>
                    <a:lstStyle/>
                    <a:p>
                      <a:r>
                        <a:rPr lang="en-US" sz="2500">
                          <a:effectLst/>
                        </a:rPr>
                        <a:t>0921206</a:t>
                      </a:r>
                    </a:p>
                  </a:txBody>
                  <a:tcPr marL="60981" marR="60981" marT="0" marB="0" anchor="b"/>
                </a:tc>
                <a:tc>
                  <a:txBody>
                    <a:bodyPr/>
                    <a:lstStyle/>
                    <a:p>
                      <a:r>
                        <a:rPr lang="en-US" sz="2500">
                          <a:effectLst/>
                        </a:rPr>
                        <a:t>Käru Põhikool</a:t>
                      </a:r>
                    </a:p>
                  </a:txBody>
                  <a:tcPr marL="60981" marR="6098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500">
                          <a:effectLst/>
                        </a:rPr>
                        <a:t>402 482,00</a:t>
                      </a:r>
                    </a:p>
                  </a:txBody>
                  <a:tcPr marL="60981" marR="60981" marT="0" marB="0"/>
                </a:tc>
                <a:extLst>
                  <a:ext uri="{0D108BD9-81ED-4DB2-BD59-A6C34878D82A}">
                    <a16:rowId xmlns:a16="http://schemas.microsoft.com/office/drawing/2014/main" val="246178799"/>
                  </a:ext>
                </a:extLst>
              </a:tr>
              <a:tr h="426518">
                <a:tc>
                  <a:txBody>
                    <a:bodyPr/>
                    <a:lstStyle/>
                    <a:p>
                      <a:r>
                        <a:rPr lang="en-US" sz="2500">
                          <a:effectLst/>
                        </a:rPr>
                        <a:t>0921207</a:t>
                      </a:r>
                    </a:p>
                  </a:txBody>
                  <a:tcPr marL="60981" marR="60981" marT="0" marB="0" anchor="b"/>
                </a:tc>
                <a:tc>
                  <a:txBody>
                    <a:bodyPr/>
                    <a:lstStyle/>
                    <a:p>
                      <a:r>
                        <a:rPr lang="en-US" sz="2500">
                          <a:effectLst/>
                        </a:rPr>
                        <a:t>Väätsa Põhikool</a:t>
                      </a:r>
                    </a:p>
                  </a:txBody>
                  <a:tcPr marL="60981" marR="6098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500">
                          <a:effectLst/>
                        </a:rPr>
                        <a:t>621 339,00</a:t>
                      </a:r>
                    </a:p>
                  </a:txBody>
                  <a:tcPr marL="60981" marR="60981" marT="0" marB="0"/>
                </a:tc>
                <a:extLst>
                  <a:ext uri="{0D108BD9-81ED-4DB2-BD59-A6C34878D82A}">
                    <a16:rowId xmlns:a16="http://schemas.microsoft.com/office/drawing/2014/main" val="1459508588"/>
                  </a:ext>
                </a:extLst>
              </a:tr>
              <a:tr h="426518">
                <a:tc>
                  <a:txBody>
                    <a:bodyPr/>
                    <a:lstStyle/>
                    <a:p>
                      <a:r>
                        <a:rPr lang="en-US" sz="2500">
                          <a:effectLst/>
                        </a:rPr>
                        <a:t>09213</a:t>
                      </a:r>
                    </a:p>
                  </a:txBody>
                  <a:tcPr marL="60981" marR="60981" marT="0" marB="0" anchor="b"/>
                </a:tc>
                <a:tc>
                  <a:txBody>
                    <a:bodyPr/>
                    <a:lstStyle/>
                    <a:p>
                      <a:r>
                        <a:rPr lang="en-US" sz="2500">
                          <a:effectLst/>
                        </a:rPr>
                        <a:t>Gümnaasiumid, sh</a:t>
                      </a:r>
                    </a:p>
                  </a:txBody>
                  <a:tcPr marL="60981" marR="6098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500">
                          <a:effectLst/>
                        </a:rPr>
                        <a:t>792 927,00</a:t>
                      </a:r>
                    </a:p>
                  </a:txBody>
                  <a:tcPr marL="60981" marR="60981" marT="0" marB="0"/>
                </a:tc>
                <a:extLst>
                  <a:ext uri="{0D108BD9-81ED-4DB2-BD59-A6C34878D82A}">
                    <a16:rowId xmlns:a16="http://schemas.microsoft.com/office/drawing/2014/main" val="531857126"/>
                  </a:ext>
                </a:extLst>
              </a:tr>
              <a:tr h="426518">
                <a:tc>
                  <a:txBody>
                    <a:bodyPr/>
                    <a:lstStyle/>
                    <a:p>
                      <a:r>
                        <a:rPr lang="en-US" sz="2500">
                          <a:effectLst/>
                        </a:rPr>
                        <a:t>0921301</a:t>
                      </a:r>
                    </a:p>
                  </a:txBody>
                  <a:tcPr marL="60981" marR="60981" marT="0" marB="0" anchor="b"/>
                </a:tc>
                <a:tc>
                  <a:txBody>
                    <a:bodyPr/>
                    <a:lstStyle/>
                    <a:p>
                      <a:r>
                        <a:rPr lang="en-US" sz="2500">
                          <a:effectLst/>
                        </a:rPr>
                        <a:t>Türi Ühisgümnaasium, sh</a:t>
                      </a:r>
                    </a:p>
                  </a:txBody>
                  <a:tcPr marL="60981" marR="6098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500">
                          <a:effectLst/>
                        </a:rPr>
                        <a:t>792 927,00</a:t>
                      </a:r>
                    </a:p>
                  </a:txBody>
                  <a:tcPr marL="60981" marR="60981" marT="0" marB="0"/>
                </a:tc>
                <a:extLst>
                  <a:ext uri="{0D108BD9-81ED-4DB2-BD59-A6C34878D82A}">
                    <a16:rowId xmlns:a16="http://schemas.microsoft.com/office/drawing/2014/main" val="269368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39683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lt 4">
            <a:extLst>
              <a:ext uri="{FF2B5EF4-FFF2-40B4-BE49-F238E27FC236}">
                <a16:creationId xmlns:a16="http://schemas.microsoft.com/office/drawing/2014/main" id="{870C6557-54E7-4E9C-BF32-E78C8FEB1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435526"/>
            <a:ext cx="12192000" cy="4158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46C07B-EAB4-4C1F-B017-AD4E1BC2CAA6}"/>
              </a:ext>
            </a:extLst>
          </p:cNvPr>
          <p:cNvSpPr txBox="1"/>
          <p:nvPr/>
        </p:nvSpPr>
        <p:spPr>
          <a:xfrm>
            <a:off x="499430" y="1408851"/>
            <a:ext cx="11193138" cy="13123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endParaRPr lang="et-EE" sz="2800">
              <a:cs typeface="Calibri"/>
            </a:endParaRPr>
          </a:p>
          <a:p>
            <a:pPr marL="800100" lvl="1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t-EE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BDC502-5D32-403B-88B1-EBD59C640638}"/>
              </a:ext>
            </a:extLst>
          </p:cNvPr>
          <p:cNvSpPr txBox="1"/>
          <p:nvPr/>
        </p:nvSpPr>
        <p:spPr>
          <a:xfrm>
            <a:off x="499430" y="392653"/>
            <a:ext cx="11193138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t-EE" sz="2400">
              <a:cs typeface="Calibri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F20A9C1-7A2C-4868-8653-BA94DAD56D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8222949"/>
              </p:ext>
            </p:extLst>
          </p:nvPr>
        </p:nvGraphicFramePr>
        <p:xfrm>
          <a:off x="1012531" y="643466"/>
          <a:ext cx="10166938" cy="55710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83813">
                  <a:extLst>
                    <a:ext uri="{9D8B030D-6E8A-4147-A177-3AD203B41FA5}">
                      <a16:colId xmlns:a16="http://schemas.microsoft.com/office/drawing/2014/main" val="1978160006"/>
                    </a:ext>
                  </a:extLst>
                </a:gridCol>
                <a:gridCol w="5449773">
                  <a:extLst>
                    <a:ext uri="{9D8B030D-6E8A-4147-A177-3AD203B41FA5}">
                      <a16:colId xmlns:a16="http://schemas.microsoft.com/office/drawing/2014/main" val="103576819"/>
                    </a:ext>
                  </a:extLst>
                </a:gridCol>
                <a:gridCol w="2933352">
                  <a:extLst>
                    <a:ext uri="{9D8B030D-6E8A-4147-A177-3AD203B41FA5}">
                      <a16:colId xmlns:a16="http://schemas.microsoft.com/office/drawing/2014/main" val="1934048130"/>
                    </a:ext>
                  </a:extLst>
                </a:gridCol>
              </a:tblGrid>
              <a:tr h="348192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09510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Huviharidus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586 905,00</a:t>
                      </a:r>
                    </a:p>
                  </a:txBody>
                  <a:tcPr marL="49782" marR="49782" marT="0" marB="0"/>
                </a:tc>
                <a:extLst>
                  <a:ext uri="{0D108BD9-81ED-4DB2-BD59-A6C34878D82A}">
                    <a16:rowId xmlns:a16="http://schemas.microsoft.com/office/drawing/2014/main" val="3540378306"/>
                  </a:ext>
                </a:extLst>
              </a:tr>
              <a:tr h="348192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0951001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Osalemine huvihariduse kuludes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174 594,00</a:t>
                      </a:r>
                    </a:p>
                  </a:txBody>
                  <a:tcPr marL="49782" marR="49782" marT="0" marB="0"/>
                </a:tc>
                <a:extLst>
                  <a:ext uri="{0D108BD9-81ED-4DB2-BD59-A6C34878D82A}">
                    <a16:rowId xmlns:a16="http://schemas.microsoft.com/office/drawing/2014/main" val="3140789894"/>
                  </a:ext>
                </a:extLst>
              </a:tr>
              <a:tr h="348192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0951002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Türi Muusikakool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412 311,00</a:t>
                      </a:r>
                    </a:p>
                  </a:txBody>
                  <a:tcPr marL="49782" marR="49782" marT="0" marB="0"/>
                </a:tc>
                <a:extLst>
                  <a:ext uri="{0D108BD9-81ED-4DB2-BD59-A6C34878D82A}">
                    <a16:rowId xmlns:a16="http://schemas.microsoft.com/office/drawing/2014/main" val="2731591546"/>
                  </a:ext>
                </a:extLst>
              </a:tr>
              <a:tr h="348192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09600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Õpilasveo eriliinid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145 501,00</a:t>
                      </a:r>
                    </a:p>
                  </a:txBody>
                  <a:tcPr marL="49782" marR="49782" marT="0" marB="0"/>
                </a:tc>
                <a:extLst>
                  <a:ext uri="{0D108BD9-81ED-4DB2-BD59-A6C34878D82A}">
                    <a16:rowId xmlns:a16="http://schemas.microsoft.com/office/drawing/2014/main" val="1224244937"/>
                  </a:ext>
                </a:extLst>
              </a:tr>
              <a:tr h="348192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0960001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vald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125 000,00</a:t>
                      </a:r>
                    </a:p>
                  </a:txBody>
                  <a:tcPr marL="49782" marR="49782" marT="0" marB="0"/>
                </a:tc>
                <a:extLst>
                  <a:ext uri="{0D108BD9-81ED-4DB2-BD59-A6C34878D82A}">
                    <a16:rowId xmlns:a16="http://schemas.microsoft.com/office/drawing/2014/main" val="901247902"/>
                  </a:ext>
                </a:extLst>
              </a:tr>
              <a:tr h="348192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0960002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Türi Haldus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20 501,00</a:t>
                      </a:r>
                    </a:p>
                  </a:txBody>
                  <a:tcPr marL="49782" marR="49782" marT="0" marB="0"/>
                </a:tc>
                <a:extLst>
                  <a:ext uri="{0D108BD9-81ED-4DB2-BD59-A6C34878D82A}">
                    <a16:rowId xmlns:a16="http://schemas.microsoft.com/office/drawing/2014/main" val="2383174115"/>
                  </a:ext>
                </a:extLst>
              </a:tr>
              <a:tr h="348192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09601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Koolitoit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488 799,00</a:t>
                      </a:r>
                    </a:p>
                  </a:txBody>
                  <a:tcPr marL="49782" marR="49782" marT="0" marB="0"/>
                </a:tc>
                <a:extLst>
                  <a:ext uri="{0D108BD9-81ED-4DB2-BD59-A6C34878D82A}">
                    <a16:rowId xmlns:a16="http://schemas.microsoft.com/office/drawing/2014/main" val="404740602"/>
                  </a:ext>
                </a:extLst>
              </a:tr>
              <a:tr h="348192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0960101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Koolitoit Käru Põhikool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28 240,00</a:t>
                      </a:r>
                    </a:p>
                  </a:txBody>
                  <a:tcPr marL="49782" marR="49782" marT="0" marB="0"/>
                </a:tc>
                <a:extLst>
                  <a:ext uri="{0D108BD9-81ED-4DB2-BD59-A6C34878D82A}">
                    <a16:rowId xmlns:a16="http://schemas.microsoft.com/office/drawing/2014/main" val="4091860799"/>
                  </a:ext>
                </a:extLst>
              </a:tr>
              <a:tr h="348192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0960102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Koolitoit Laupa Põhikool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57 570,00</a:t>
                      </a:r>
                    </a:p>
                  </a:txBody>
                  <a:tcPr marL="49782" marR="49782" marT="0" marB="0"/>
                </a:tc>
                <a:extLst>
                  <a:ext uri="{0D108BD9-81ED-4DB2-BD59-A6C34878D82A}">
                    <a16:rowId xmlns:a16="http://schemas.microsoft.com/office/drawing/2014/main" val="1448494107"/>
                  </a:ext>
                </a:extLst>
              </a:tr>
              <a:tr h="348192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0960103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Koolitoit Retla-Kabala Kool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60 728,00</a:t>
                      </a:r>
                    </a:p>
                  </a:txBody>
                  <a:tcPr marL="49782" marR="49782" marT="0" marB="0"/>
                </a:tc>
                <a:extLst>
                  <a:ext uri="{0D108BD9-81ED-4DB2-BD59-A6C34878D82A}">
                    <a16:rowId xmlns:a16="http://schemas.microsoft.com/office/drawing/2014/main" val="4263564472"/>
                  </a:ext>
                </a:extLst>
              </a:tr>
              <a:tr h="348192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0960104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Koolitoit Türi Põhikool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209 719,00</a:t>
                      </a:r>
                    </a:p>
                  </a:txBody>
                  <a:tcPr marL="49782" marR="49782" marT="0" marB="0"/>
                </a:tc>
                <a:extLst>
                  <a:ext uri="{0D108BD9-81ED-4DB2-BD59-A6C34878D82A}">
                    <a16:rowId xmlns:a16="http://schemas.microsoft.com/office/drawing/2014/main" val="437317211"/>
                  </a:ext>
                </a:extLst>
              </a:tr>
              <a:tr h="348192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0960105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Koolitoit Türi Ühisgümnaasium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65 830,00</a:t>
                      </a:r>
                    </a:p>
                  </a:txBody>
                  <a:tcPr marL="49782" marR="49782" marT="0" marB="0"/>
                </a:tc>
                <a:extLst>
                  <a:ext uri="{0D108BD9-81ED-4DB2-BD59-A6C34878D82A}">
                    <a16:rowId xmlns:a16="http://schemas.microsoft.com/office/drawing/2014/main" val="4011168382"/>
                  </a:ext>
                </a:extLst>
              </a:tr>
              <a:tr h="348192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0960106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Koolitoit Türi Kevade Kool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13 962,00</a:t>
                      </a:r>
                    </a:p>
                  </a:txBody>
                  <a:tcPr marL="49782" marR="49782" marT="0" marB="0"/>
                </a:tc>
                <a:extLst>
                  <a:ext uri="{0D108BD9-81ED-4DB2-BD59-A6C34878D82A}">
                    <a16:rowId xmlns:a16="http://schemas.microsoft.com/office/drawing/2014/main" val="401731681"/>
                  </a:ext>
                </a:extLst>
              </a:tr>
              <a:tr h="348192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0960107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Koolitoit Väätsa Põhikool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52 750,00</a:t>
                      </a:r>
                    </a:p>
                  </a:txBody>
                  <a:tcPr marL="49782" marR="49782" marT="0" marB="0"/>
                </a:tc>
                <a:extLst>
                  <a:ext uri="{0D108BD9-81ED-4DB2-BD59-A6C34878D82A}">
                    <a16:rowId xmlns:a16="http://schemas.microsoft.com/office/drawing/2014/main" val="977193606"/>
                  </a:ext>
                </a:extLst>
              </a:tr>
              <a:tr h="348192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09602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Öömaja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effectLst/>
                        </a:rPr>
                        <a:t>         127 965,00</a:t>
                      </a:r>
                    </a:p>
                  </a:txBody>
                  <a:tcPr marL="49782" marR="49782" marT="0" marB="0"/>
                </a:tc>
                <a:extLst>
                  <a:ext uri="{0D108BD9-81ED-4DB2-BD59-A6C34878D82A}">
                    <a16:rowId xmlns:a16="http://schemas.microsoft.com/office/drawing/2014/main" val="901339452"/>
                  </a:ext>
                </a:extLst>
              </a:tr>
              <a:tr h="348192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09800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Muu haridus, sh hariduse haldus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101 252,00</a:t>
                      </a:r>
                    </a:p>
                  </a:txBody>
                  <a:tcPr marL="49782" marR="49782" marT="0" marB="0"/>
                </a:tc>
                <a:extLst>
                  <a:ext uri="{0D108BD9-81ED-4DB2-BD59-A6C34878D82A}">
                    <a16:rowId xmlns:a16="http://schemas.microsoft.com/office/drawing/2014/main" val="25611112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68828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lt 4">
            <a:extLst>
              <a:ext uri="{FF2B5EF4-FFF2-40B4-BE49-F238E27FC236}">
                <a16:creationId xmlns:a16="http://schemas.microsoft.com/office/drawing/2014/main" id="{870C6557-54E7-4E9C-BF32-E78C8FEB1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435526"/>
            <a:ext cx="12192000" cy="4158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46C07B-EAB4-4C1F-B017-AD4E1BC2CAA6}"/>
              </a:ext>
            </a:extLst>
          </p:cNvPr>
          <p:cNvSpPr txBox="1"/>
          <p:nvPr/>
        </p:nvSpPr>
        <p:spPr>
          <a:xfrm>
            <a:off x="499430" y="1408851"/>
            <a:ext cx="11193138" cy="13123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endParaRPr lang="et-EE" sz="2800">
              <a:cs typeface="Calibri"/>
            </a:endParaRPr>
          </a:p>
          <a:p>
            <a:pPr marL="800100" lvl="1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t-EE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BDC502-5D32-403B-88B1-EBD59C640638}"/>
              </a:ext>
            </a:extLst>
          </p:cNvPr>
          <p:cNvSpPr txBox="1"/>
          <p:nvPr/>
        </p:nvSpPr>
        <p:spPr>
          <a:xfrm>
            <a:off x="499430" y="392653"/>
            <a:ext cx="11193138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t-EE" sz="2400">
              <a:cs typeface="Calibri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3DF7545-C10F-4177-B924-902A1A2CB0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710338"/>
              </p:ext>
            </p:extLst>
          </p:nvPr>
        </p:nvGraphicFramePr>
        <p:xfrm>
          <a:off x="1096744" y="643466"/>
          <a:ext cx="9998515" cy="55710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7586">
                  <a:extLst>
                    <a:ext uri="{9D8B030D-6E8A-4147-A177-3AD203B41FA5}">
                      <a16:colId xmlns:a16="http://schemas.microsoft.com/office/drawing/2014/main" val="555065224"/>
                    </a:ext>
                  </a:extLst>
                </a:gridCol>
                <a:gridCol w="6527861">
                  <a:extLst>
                    <a:ext uri="{9D8B030D-6E8A-4147-A177-3AD203B41FA5}">
                      <a16:colId xmlns:a16="http://schemas.microsoft.com/office/drawing/2014/main" val="3035557446"/>
                    </a:ext>
                  </a:extLst>
                </a:gridCol>
                <a:gridCol w="2003068">
                  <a:extLst>
                    <a:ext uri="{9D8B030D-6E8A-4147-A177-3AD203B41FA5}">
                      <a16:colId xmlns:a16="http://schemas.microsoft.com/office/drawing/2014/main" val="1383394452"/>
                    </a:ext>
                  </a:extLst>
                </a:gridCol>
              </a:tblGrid>
              <a:tr h="295041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10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SOTSIAALNE KAITSE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>
                          <a:effectLst/>
                        </a:rPr>
                        <a:t>2 429 383,00</a:t>
                      </a:r>
                    </a:p>
                  </a:txBody>
                  <a:tcPr marL="42183" marR="42183" marT="0" marB="0"/>
                </a:tc>
                <a:extLst>
                  <a:ext uri="{0D108BD9-81ED-4DB2-BD59-A6C34878D82A}">
                    <a16:rowId xmlns:a16="http://schemas.microsoft.com/office/drawing/2014/main" val="1647556322"/>
                  </a:ext>
                </a:extLst>
              </a:tr>
              <a:tr h="295041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10120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Puuetega inimeste hoolekandeasutused, sh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>
                          <a:effectLst/>
                        </a:rPr>
                        <a:t>150 474,00</a:t>
                      </a:r>
                    </a:p>
                  </a:txBody>
                  <a:tcPr marL="42183" marR="42183" marT="0" marB="0"/>
                </a:tc>
                <a:extLst>
                  <a:ext uri="{0D108BD9-81ED-4DB2-BD59-A6C34878D82A}">
                    <a16:rowId xmlns:a16="http://schemas.microsoft.com/office/drawing/2014/main" val="1765912276"/>
                  </a:ext>
                </a:extLst>
              </a:tr>
              <a:tr h="295041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1012001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Türi Päevakeskus, sh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>
                          <a:effectLst/>
                        </a:rPr>
                        <a:t>150 474,00</a:t>
                      </a:r>
                    </a:p>
                  </a:txBody>
                  <a:tcPr marL="42183" marR="42183" marT="0" marB="0"/>
                </a:tc>
                <a:extLst>
                  <a:ext uri="{0D108BD9-81ED-4DB2-BD59-A6C34878D82A}">
                    <a16:rowId xmlns:a16="http://schemas.microsoft.com/office/drawing/2014/main" val="2347444696"/>
                  </a:ext>
                </a:extLst>
              </a:tr>
              <a:tr h="295041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10121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Muu puuetega inimeste sotsiaalne kaitse, sh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>
                          <a:effectLst/>
                        </a:rPr>
                        <a:t>324 197,00</a:t>
                      </a:r>
                    </a:p>
                  </a:txBody>
                  <a:tcPr marL="42183" marR="42183" marT="0" marB="0"/>
                </a:tc>
                <a:extLst>
                  <a:ext uri="{0D108BD9-81ED-4DB2-BD59-A6C34878D82A}">
                    <a16:rowId xmlns:a16="http://schemas.microsoft.com/office/drawing/2014/main" val="3631488516"/>
                  </a:ext>
                </a:extLst>
              </a:tr>
              <a:tr h="295041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10200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Eakate sotsiaalhoolekande asutused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>
                          <a:effectLst/>
                        </a:rPr>
                        <a:t>609 655,00</a:t>
                      </a:r>
                    </a:p>
                  </a:txBody>
                  <a:tcPr marL="42183" marR="42183" marT="0" marB="0"/>
                </a:tc>
                <a:extLst>
                  <a:ext uri="{0D108BD9-81ED-4DB2-BD59-A6C34878D82A}">
                    <a16:rowId xmlns:a16="http://schemas.microsoft.com/office/drawing/2014/main" val="2804539142"/>
                  </a:ext>
                </a:extLst>
              </a:tr>
              <a:tr h="295041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1020001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Käru Hooldusravi Keskus AS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>
                          <a:effectLst/>
                        </a:rPr>
                        <a:t>1 500,00</a:t>
                      </a:r>
                    </a:p>
                  </a:txBody>
                  <a:tcPr marL="42183" marR="42183" marT="0" marB="0"/>
                </a:tc>
                <a:extLst>
                  <a:ext uri="{0D108BD9-81ED-4DB2-BD59-A6C34878D82A}">
                    <a16:rowId xmlns:a16="http://schemas.microsoft.com/office/drawing/2014/main" val="1446417479"/>
                  </a:ext>
                </a:extLst>
              </a:tr>
              <a:tr h="295041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1020002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Väätsa eakate kodu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>
                          <a:effectLst/>
                        </a:rPr>
                        <a:t>378 155,00</a:t>
                      </a:r>
                    </a:p>
                  </a:txBody>
                  <a:tcPr marL="42183" marR="42183" marT="0" marB="0"/>
                </a:tc>
                <a:extLst>
                  <a:ext uri="{0D108BD9-81ED-4DB2-BD59-A6C34878D82A}">
                    <a16:rowId xmlns:a16="http://schemas.microsoft.com/office/drawing/2014/main" val="3526243923"/>
                  </a:ext>
                </a:extLst>
              </a:tr>
              <a:tr h="295041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1020003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osalemine sotsiaalhoolekande asutustes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>
                          <a:effectLst/>
                        </a:rPr>
                        <a:t>230 000,00</a:t>
                      </a:r>
                    </a:p>
                  </a:txBody>
                  <a:tcPr marL="42183" marR="42183" marT="0" marB="0"/>
                </a:tc>
                <a:extLst>
                  <a:ext uri="{0D108BD9-81ED-4DB2-BD59-A6C34878D82A}">
                    <a16:rowId xmlns:a16="http://schemas.microsoft.com/office/drawing/2014/main" val="3512824567"/>
                  </a:ext>
                </a:extLst>
              </a:tr>
              <a:tr h="295041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10201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Muu eakate sotsiaalne kaitse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>
                          <a:effectLst/>
                        </a:rPr>
                        <a:t>242 447,00</a:t>
                      </a:r>
                    </a:p>
                  </a:txBody>
                  <a:tcPr marL="42183" marR="42183" marT="0" marB="0"/>
                </a:tc>
                <a:extLst>
                  <a:ext uri="{0D108BD9-81ED-4DB2-BD59-A6C34878D82A}">
                    <a16:rowId xmlns:a16="http://schemas.microsoft.com/office/drawing/2014/main" val="376336984"/>
                  </a:ext>
                </a:extLst>
              </a:tr>
              <a:tr h="295041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10400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Asendus- ja järelhooldus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>
                          <a:effectLst/>
                        </a:rPr>
                        <a:t>285 600,00</a:t>
                      </a:r>
                    </a:p>
                  </a:txBody>
                  <a:tcPr marL="42183" marR="42183" marT="0" marB="0"/>
                </a:tc>
                <a:extLst>
                  <a:ext uri="{0D108BD9-81ED-4DB2-BD59-A6C34878D82A}">
                    <a16:rowId xmlns:a16="http://schemas.microsoft.com/office/drawing/2014/main" val="3463347059"/>
                  </a:ext>
                </a:extLst>
              </a:tr>
              <a:tr h="295041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10402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Muu perekondade ja laste sotsiaalne kaitse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>
                          <a:effectLst/>
                        </a:rPr>
                        <a:t>356 111,00</a:t>
                      </a:r>
                    </a:p>
                  </a:txBody>
                  <a:tcPr marL="42183" marR="42183" marT="0" marB="0"/>
                </a:tc>
                <a:extLst>
                  <a:ext uri="{0D108BD9-81ED-4DB2-BD59-A6C34878D82A}">
                    <a16:rowId xmlns:a16="http://schemas.microsoft.com/office/drawing/2014/main" val="3250784723"/>
                  </a:ext>
                </a:extLst>
              </a:tr>
              <a:tr h="295041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10500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Töötute sotsiaalne kaitse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>
                          <a:effectLst/>
                        </a:rPr>
                        <a:t>1 000,00</a:t>
                      </a:r>
                    </a:p>
                  </a:txBody>
                  <a:tcPr marL="42183" marR="42183" marT="0" marB="0"/>
                </a:tc>
                <a:extLst>
                  <a:ext uri="{0D108BD9-81ED-4DB2-BD59-A6C34878D82A}">
                    <a16:rowId xmlns:a16="http://schemas.microsoft.com/office/drawing/2014/main" val="1074201156"/>
                  </a:ext>
                </a:extLst>
              </a:tr>
              <a:tr h="295041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10600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Eluasemeteenused sotsiaalsetele riskirühmadele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>
                          <a:effectLst/>
                        </a:rPr>
                        <a:t>209 150,00</a:t>
                      </a:r>
                    </a:p>
                  </a:txBody>
                  <a:tcPr marL="42183" marR="42183" marT="0" marB="0"/>
                </a:tc>
                <a:extLst>
                  <a:ext uri="{0D108BD9-81ED-4DB2-BD59-A6C34878D82A}">
                    <a16:rowId xmlns:a16="http://schemas.microsoft.com/office/drawing/2014/main" val="6332650"/>
                  </a:ext>
                </a:extLst>
              </a:tr>
              <a:tr h="295041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1060001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vald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>
                          <a:effectLst/>
                        </a:rPr>
                        <a:t>15 000,00</a:t>
                      </a:r>
                    </a:p>
                  </a:txBody>
                  <a:tcPr marL="42183" marR="42183" marT="0" marB="0"/>
                </a:tc>
                <a:extLst>
                  <a:ext uri="{0D108BD9-81ED-4DB2-BD59-A6C34878D82A}">
                    <a16:rowId xmlns:a16="http://schemas.microsoft.com/office/drawing/2014/main" val="2650580274"/>
                  </a:ext>
                </a:extLst>
              </a:tr>
              <a:tr h="295041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1060002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Türi Haldus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>
                          <a:effectLst/>
                        </a:rPr>
                        <a:t>194 150,00</a:t>
                      </a:r>
                    </a:p>
                  </a:txBody>
                  <a:tcPr marL="42183" marR="42183" marT="0" marB="0"/>
                </a:tc>
                <a:extLst>
                  <a:ext uri="{0D108BD9-81ED-4DB2-BD59-A6C34878D82A}">
                    <a16:rowId xmlns:a16="http://schemas.microsoft.com/office/drawing/2014/main" val="2643581568"/>
                  </a:ext>
                </a:extLst>
              </a:tr>
              <a:tr h="295041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10701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Riiklik toimetulekutoetus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>
                          <a:effectLst/>
                        </a:rPr>
                        <a:t>190 749,00</a:t>
                      </a:r>
                    </a:p>
                  </a:txBody>
                  <a:tcPr marL="42183" marR="42183" marT="0" marB="0"/>
                </a:tc>
                <a:extLst>
                  <a:ext uri="{0D108BD9-81ED-4DB2-BD59-A6C34878D82A}">
                    <a16:rowId xmlns:a16="http://schemas.microsoft.com/office/drawing/2014/main" val="1803085591"/>
                  </a:ext>
                </a:extLst>
              </a:tr>
              <a:tr h="295041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10702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Muu sotsiaalsete riskirühmade kaitse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>
                          <a:effectLst/>
                        </a:rPr>
                        <a:t>30 000,00</a:t>
                      </a:r>
                    </a:p>
                  </a:txBody>
                  <a:tcPr marL="42183" marR="42183" marT="0" marB="0"/>
                </a:tc>
                <a:extLst>
                  <a:ext uri="{0D108BD9-81ED-4DB2-BD59-A6C34878D82A}">
                    <a16:rowId xmlns:a16="http://schemas.microsoft.com/office/drawing/2014/main" val="1981183611"/>
                  </a:ext>
                </a:extLst>
              </a:tr>
              <a:tr h="555372"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10900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Muu sotsiaalne kaitse, sh sotsiaalse kaitse haldus</a:t>
                      </a:r>
                    </a:p>
                  </a:txBody>
                  <a:tcPr marL="42183" marR="4218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>
                          <a:effectLst/>
                        </a:rPr>
                        <a:t> </a:t>
                      </a:r>
                    </a:p>
                    <a:p>
                      <a:pPr algn="r"/>
                      <a:r>
                        <a:rPr lang="en-US" sz="1700">
                          <a:effectLst/>
                        </a:rPr>
                        <a:t>30 000,00</a:t>
                      </a:r>
                    </a:p>
                  </a:txBody>
                  <a:tcPr marL="42183" marR="42183" marT="0" marB="0"/>
                </a:tc>
                <a:extLst>
                  <a:ext uri="{0D108BD9-81ED-4DB2-BD59-A6C34878D82A}">
                    <a16:rowId xmlns:a16="http://schemas.microsoft.com/office/drawing/2014/main" val="3289185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35265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lt 4">
            <a:extLst>
              <a:ext uri="{FF2B5EF4-FFF2-40B4-BE49-F238E27FC236}">
                <a16:creationId xmlns:a16="http://schemas.microsoft.com/office/drawing/2014/main" id="{870C6557-54E7-4E9C-BF32-E78C8FEB1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435526"/>
            <a:ext cx="12192000" cy="4158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46C07B-EAB4-4C1F-B017-AD4E1BC2CAA6}"/>
              </a:ext>
            </a:extLst>
          </p:cNvPr>
          <p:cNvSpPr txBox="1"/>
          <p:nvPr/>
        </p:nvSpPr>
        <p:spPr>
          <a:xfrm>
            <a:off x="499430" y="1408851"/>
            <a:ext cx="11193138" cy="13123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endParaRPr lang="et-EE" sz="2800">
              <a:cs typeface="Calibri"/>
            </a:endParaRPr>
          </a:p>
          <a:p>
            <a:pPr marL="800100" lvl="1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t-EE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BDC502-5D32-403B-88B1-EBD59C640638}"/>
              </a:ext>
            </a:extLst>
          </p:cNvPr>
          <p:cNvSpPr txBox="1"/>
          <p:nvPr/>
        </p:nvSpPr>
        <p:spPr>
          <a:xfrm>
            <a:off x="499430" y="392653"/>
            <a:ext cx="11193138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t-EE" sz="2400">
              <a:cs typeface="Calibri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D764968-BC0E-49AA-B6FF-FB9C9D0593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9705843"/>
              </p:ext>
            </p:extLst>
          </p:nvPr>
        </p:nvGraphicFramePr>
        <p:xfrm>
          <a:off x="903902" y="643466"/>
          <a:ext cx="10384198" cy="5571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2795">
                  <a:extLst>
                    <a:ext uri="{9D8B030D-6E8A-4147-A177-3AD203B41FA5}">
                      <a16:colId xmlns:a16="http://schemas.microsoft.com/office/drawing/2014/main" val="2775013735"/>
                    </a:ext>
                  </a:extLst>
                </a:gridCol>
                <a:gridCol w="6021275">
                  <a:extLst>
                    <a:ext uri="{9D8B030D-6E8A-4147-A177-3AD203B41FA5}">
                      <a16:colId xmlns:a16="http://schemas.microsoft.com/office/drawing/2014/main" val="955930197"/>
                    </a:ext>
                  </a:extLst>
                </a:gridCol>
                <a:gridCol w="2010128">
                  <a:extLst>
                    <a:ext uri="{9D8B030D-6E8A-4147-A177-3AD203B41FA5}">
                      <a16:colId xmlns:a16="http://schemas.microsoft.com/office/drawing/2014/main" val="2776944278"/>
                    </a:ext>
                  </a:extLst>
                </a:gridCol>
              </a:tblGrid>
              <a:tr h="29321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7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Tulu kood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PÕHITEGEVUSE TULUD KOKKU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18 790 243,00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91829935"/>
                  </a:ext>
                </a:extLst>
              </a:tr>
              <a:tr h="29321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7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Maksutulud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10 044 000,00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15108836"/>
                  </a:ext>
                </a:extLst>
              </a:tr>
              <a:tr h="29321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7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Tulud kaupade ja teenuste müügist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1 922 527,00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80876135"/>
                  </a:ext>
                </a:extLst>
              </a:tr>
              <a:tr h="29321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7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Toetused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6 752 631,00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1326088"/>
                  </a:ext>
                </a:extLst>
              </a:tr>
              <a:tr h="29321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7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Saadavad toetused tegevuskuludeks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5 881 814,00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86388271"/>
                  </a:ext>
                </a:extLst>
              </a:tr>
              <a:tr h="29321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7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35200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Tasandusfond (lg 1)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1 113 062,00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03036345"/>
                  </a:ext>
                </a:extLst>
              </a:tr>
              <a:tr h="29321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7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35201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Toetusfond (lg 2)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4 768 752,00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80876217"/>
                  </a:ext>
                </a:extLst>
              </a:tr>
              <a:tr h="29321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7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Muud saadud toetused tegevuskuludeks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870 817,00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94925148"/>
                  </a:ext>
                </a:extLst>
              </a:tr>
              <a:tr h="29321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7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3500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Sihtfinantseerimine tegevuskuludeks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870 817,00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45312702"/>
                  </a:ext>
                </a:extLst>
              </a:tr>
              <a:tr h="29321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7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Muud tegevustulud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71 085,00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45466565"/>
                  </a:ext>
                </a:extLst>
              </a:tr>
              <a:tr h="29321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7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PÕHITEGEVUSE KULUD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17 330 560,00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37062824"/>
                  </a:ext>
                </a:extLst>
              </a:tr>
              <a:tr h="29321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7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PÕHITEGEVUSE TULEM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1 459 683,00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16359822"/>
                  </a:ext>
                </a:extLst>
              </a:tr>
              <a:tr h="29321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7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Kood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INVESTEERIMISTEGEVUS KOKKU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-998 700,00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67638761"/>
                  </a:ext>
                </a:extLst>
              </a:tr>
              <a:tr h="29321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7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EELARVE TULEM (ÜLEJÄÄK(+)/PUUDUJÄÄK (-)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460 983,00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53740922"/>
                  </a:ext>
                </a:extLst>
              </a:tr>
              <a:tr h="29321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7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Kood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FINANTSEERIMISTEGEVUS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-1 008 417,00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69889016"/>
                  </a:ext>
                </a:extLst>
              </a:tr>
              <a:tr h="293215">
                <a:tc row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7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LIKVIIDSETE VARADE MUUTUS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68145275"/>
                  </a:ext>
                </a:extLst>
              </a:tr>
              <a:tr h="2932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(+suurenemine, - vähenemine)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547 506,00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05488152"/>
                  </a:ext>
                </a:extLst>
              </a:tr>
              <a:tr h="293215">
                <a:tc row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7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EELARVE PÕHITEGEVUSE JA INVESTEERIMISTEGEVUSE KULUD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61735015"/>
                  </a:ext>
                </a:extLst>
              </a:tr>
              <a:tr h="2932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>
                          <a:effectLst/>
                        </a:rPr>
                        <a:t>18 565 560,00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589381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0627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ECDF641-CCB2-465A-B9E2-11354B1DDD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73240"/>
            <a:ext cx="10905066" cy="5311519"/>
          </a:xfrm>
          <a:prstGeom prst="rect">
            <a:avLst/>
          </a:prstGeom>
        </p:spPr>
      </p:pic>
      <p:pic>
        <p:nvPicPr>
          <p:cNvPr id="5" name="Pilt 4">
            <a:extLst>
              <a:ext uri="{FF2B5EF4-FFF2-40B4-BE49-F238E27FC236}">
                <a16:creationId xmlns:a16="http://schemas.microsoft.com/office/drawing/2014/main" id="{870C6557-54E7-4E9C-BF32-E78C8FEB17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6435526"/>
            <a:ext cx="12192000" cy="4158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46C07B-EAB4-4C1F-B017-AD4E1BC2CAA6}"/>
              </a:ext>
            </a:extLst>
          </p:cNvPr>
          <p:cNvSpPr txBox="1"/>
          <p:nvPr/>
        </p:nvSpPr>
        <p:spPr>
          <a:xfrm>
            <a:off x="499430" y="1408851"/>
            <a:ext cx="11193138" cy="13123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endParaRPr lang="et-EE" sz="2800">
              <a:cs typeface="Calibri"/>
            </a:endParaRPr>
          </a:p>
          <a:p>
            <a:pPr marL="800100" lvl="1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t-EE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BDC502-5D32-403B-88B1-EBD59C640638}"/>
              </a:ext>
            </a:extLst>
          </p:cNvPr>
          <p:cNvSpPr txBox="1"/>
          <p:nvPr/>
        </p:nvSpPr>
        <p:spPr>
          <a:xfrm>
            <a:off x="499430" y="392653"/>
            <a:ext cx="11193138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t-EE" sz="2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0258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FAFAB60C-ECE5-411F-A523-B48B2ADFE0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057147"/>
            <a:ext cx="10905066" cy="4743704"/>
          </a:xfrm>
          <a:prstGeom prst="rect">
            <a:avLst/>
          </a:prstGeom>
        </p:spPr>
      </p:pic>
      <p:pic>
        <p:nvPicPr>
          <p:cNvPr id="5" name="Pilt 4">
            <a:extLst>
              <a:ext uri="{FF2B5EF4-FFF2-40B4-BE49-F238E27FC236}">
                <a16:creationId xmlns:a16="http://schemas.microsoft.com/office/drawing/2014/main" id="{870C6557-54E7-4E9C-BF32-E78C8FEB17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6435526"/>
            <a:ext cx="12192000" cy="4158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46C07B-EAB4-4C1F-B017-AD4E1BC2CAA6}"/>
              </a:ext>
            </a:extLst>
          </p:cNvPr>
          <p:cNvSpPr txBox="1"/>
          <p:nvPr/>
        </p:nvSpPr>
        <p:spPr>
          <a:xfrm>
            <a:off x="499430" y="1408851"/>
            <a:ext cx="11193138" cy="13123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endParaRPr lang="et-EE" sz="2800">
              <a:cs typeface="Calibri"/>
            </a:endParaRPr>
          </a:p>
          <a:p>
            <a:pPr marL="800100" lvl="1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t-EE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BDC502-5D32-403B-88B1-EBD59C640638}"/>
              </a:ext>
            </a:extLst>
          </p:cNvPr>
          <p:cNvSpPr txBox="1"/>
          <p:nvPr/>
        </p:nvSpPr>
        <p:spPr>
          <a:xfrm>
            <a:off x="499430" y="392653"/>
            <a:ext cx="11193138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t-EE" sz="2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28409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lt 4">
            <a:extLst>
              <a:ext uri="{FF2B5EF4-FFF2-40B4-BE49-F238E27FC236}">
                <a16:creationId xmlns:a16="http://schemas.microsoft.com/office/drawing/2014/main" id="{870C6557-54E7-4E9C-BF32-E78C8FEB1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435526"/>
            <a:ext cx="12192000" cy="4158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46C07B-EAB4-4C1F-B017-AD4E1BC2CAA6}"/>
              </a:ext>
            </a:extLst>
          </p:cNvPr>
          <p:cNvSpPr txBox="1"/>
          <p:nvPr/>
        </p:nvSpPr>
        <p:spPr>
          <a:xfrm>
            <a:off x="499430" y="1408851"/>
            <a:ext cx="11193138" cy="13123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endParaRPr lang="et-EE" sz="2800">
              <a:cs typeface="Calibri"/>
            </a:endParaRPr>
          </a:p>
          <a:p>
            <a:pPr marL="800100" lvl="1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t-EE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BDC502-5D32-403B-88B1-EBD59C640638}"/>
              </a:ext>
            </a:extLst>
          </p:cNvPr>
          <p:cNvSpPr txBox="1"/>
          <p:nvPr/>
        </p:nvSpPr>
        <p:spPr>
          <a:xfrm>
            <a:off x="499430" y="392653"/>
            <a:ext cx="11193138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t-EE" sz="2400">
                <a:cs typeface="Calibri"/>
              </a:rPr>
              <a:t>Füüsilise isiku tulumaksu laekumine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66D9734-89A2-4840-8649-DB61315413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730423"/>
              </p:ext>
            </p:extLst>
          </p:nvPr>
        </p:nvGraphicFramePr>
        <p:xfrm>
          <a:off x="3048000" y="960328"/>
          <a:ext cx="6094729" cy="52618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1794">
                  <a:extLst>
                    <a:ext uri="{9D8B030D-6E8A-4147-A177-3AD203B41FA5}">
                      <a16:colId xmlns:a16="http://schemas.microsoft.com/office/drawing/2014/main" val="2468188927"/>
                    </a:ext>
                  </a:extLst>
                </a:gridCol>
                <a:gridCol w="2248759">
                  <a:extLst>
                    <a:ext uri="{9D8B030D-6E8A-4147-A177-3AD203B41FA5}">
                      <a16:colId xmlns:a16="http://schemas.microsoft.com/office/drawing/2014/main" val="2165593849"/>
                    </a:ext>
                  </a:extLst>
                </a:gridCol>
                <a:gridCol w="1494176">
                  <a:extLst>
                    <a:ext uri="{9D8B030D-6E8A-4147-A177-3AD203B41FA5}">
                      <a16:colId xmlns:a16="http://schemas.microsoft.com/office/drawing/2014/main" val="1607644833"/>
                    </a:ext>
                  </a:extLst>
                </a:gridCol>
              </a:tblGrid>
              <a:tr h="325734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aasta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FIT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kasv %</a:t>
                      </a:r>
                    </a:p>
                  </a:txBody>
                  <a:tcPr marL="49782" marR="49782" marT="0" marB="0" anchor="b"/>
                </a:tc>
                <a:extLst>
                  <a:ext uri="{0D108BD9-81ED-4DB2-BD59-A6C34878D82A}">
                    <a16:rowId xmlns:a16="http://schemas.microsoft.com/office/drawing/2014/main" val="2078130938"/>
                  </a:ext>
                </a:extLst>
              </a:tr>
              <a:tr h="338262"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2010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4 778 568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0,00</a:t>
                      </a:r>
                    </a:p>
                  </a:txBody>
                  <a:tcPr marL="49782" marR="49782" marT="0" marB="0" anchor="b"/>
                </a:tc>
                <a:extLst>
                  <a:ext uri="{0D108BD9-81ED-4DB2-BD59-A6C34878D82A}">
                    <a16:rowId xmlns:a16="http://schemas.microsoft.com/office/drawing/2014/main" val="563196112"/>
                  </a:ext>
                </a:extLst>
              </a:tr>
              <a:tr h="325734"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2011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5 027 950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5,22</a:t>
                      </a:r>
                    </a:p>
                  </a:txBody>
                  <a:tcPr marL="49782" marR="49782" marT="0" marB="0" anchor="b"/>
                </a:tc>
                <a:extLst>
                  <a:ext uri="{0D108BD9-81ED-4DB2-BD59-A6C34878D82A}">
                    <a16:rowId xmlns:a16="http://schemas.microsoft.com/office/drawing/2014/main" val="4017434858"/>
                  </a:ext>
                </a:extLst>
              </a:tr>
              <a:tr h="325734"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2012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5 281 317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5,04</a:t>
                      </a:r>
                    </a:p>
                  </a:txBody>
                  <a:tcPr marL="49782" marR="49782" marT="0" marB="0" anchor="b"/>
                </a:tc>
                <a:extLst>
                  <a:ext uri="{0D108BD9-81ED-4DB2-BD59-A6C34878D82A}">
                    <a16:rowId xmlns:a16="http://schemas.microsoft.com/office/drawing/2014/main" val="3245551826"/>
                  </a:ext>
                </a:extLst>
              </a:tr>
              <a:tr h="325734"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2013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5 721 487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8,33</a:t>
                      </a:r>
                    </a:p>
                  </a:txBody>
                  <a:tcPr marL="49782" marR="49782" marT="0" marB="0" anchor="b"/>
                </a:tc>
                <a:extLst>
                  <a:ext uri="{0D108BD9-81ED-4DB2-BD59-A6C34878D82A}">
                    <a16:rowId xmlns:a16="http://schemas.microsoft.com/office/drawing/2014/main" val="2120293885"/>
                  </a:ext>
                </a:extLst>
              </a:tr>
              <a:tr h="338262"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2014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6 083 516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6,33</a:t>
                      </a:r>
                    </a:p>
                  </a:txBody>
                  <a:tcPr marL="49782" marR="49782" marT="0" marB="0" anchor="b"/>
                </a:tc>
                <a:extLst>
                  <a:ext uri="{0D108BD9-81ED-4DB2-BD59-A6C34878D82A}">
                    <a16:rowId xmlns:a16="http://schemas.microsoft.com/office/drawing/2014/main" val="1649687102"/>
                  </a:ext>
                </a:extLst>
              </a:tr>
              <a:tr h="325734"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2015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6 450 589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6,03</a:t>
                      </a:r>
                    </a:p>
                  </a:txBody>
                  <a:tcPr marL="49782" marR="49782" marT="0" marB="0" anchor="b"/>
                </a:tc>
                <a:extLst>
                  <a:ext uri="{0D108BD9-81ED-4DB2-BD59-A6C34878D82A}">
                    <a16:rowId xmlns:a16="http://schemas.microsoft.com/office/drawing/2014/main" val="3283966989"/>
                  </a:ext>
                </a:extLst>
              </a:tr>
              <a:tr h="325734"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2016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6 757 227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4,75</a:t>
                      </a:r>
                    </a:p>
                  </a:txBody>
                  <a:tcPr marL="49782" marR="49782" marT="0" marB="0" anchor="b"/>
                </a:tc>
                <a:extLst>
                  <a:ext uri="{0D108BD9-81ED-4DB2-BD59-A6C34878D82A}">
                    <a16:rowId xmlns:a16="http://schemas.microsoft.com/office/drawing/2014/main" val="4126951594"/>
                  </a:ext>
                </a:extLst>
              </a:tr>
              <a:tr h="325734"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2017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7 114 646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5,29</a:t>
                      </a:r>
                    </a:p>
                  </a:txBody>
                  <a:tcPr marL="49782" marR="49782" marT="0" marB="0" anchor="b"/>
                </a:tc>
                <a:extLst>
                  <a:ext uri="{0D108BD9-81ED-4DB2-BD59-A6C34878D82A}">
                    <a16:rowId xmlns:a16="http://schemas.microsoft.com/office/drawing/2014/main" val="4056246216"/>
                  </a:ext>
                </a:extLst>
              </a:tr>
              <a:tr h="338262"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2018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7 881 160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10,77</a:t>
                      </a:r>
                    </a:p>
                  </a:txBody>
                  <a:tcPr marL="49782" marR="49782" marT="0" marB="0" anchor="b"/>
                </a:tc>
                <a:extLst>
                  <a:ext uri="{0D108BD9-81ED-4DB2-BD59-A6C34878D82A}">
                    <a16:rowId xmlns:a16="http://schemas.microsoft.com/office/drawing/2014/main" val="1811213053"/>
                  </a:ext>
                </a:extLst>
              </a:tr>
              <a:tr h="325734"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2019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8 476 373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7,55</a:t>
                      </a:r>
                    </a:p>
                  </a:txBody>
                  <a:tcPr marL="49782" marR="49782" marT="0" marB="0" anchor="b"/>
                </a:tc>
                <a:extLst>
                  <a:ext uri="{0D108BD9-81ED-4DB2-BD59-A6C34878D82A}">
                    <a16:rowId xmlns:a16="http://schemas.microsoft.com/office/drawing/2014/main" val="3505673636"/>
                  </a:ext>
                </a:extLst>
              </a:tr>
              <a:tr h="325734"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2020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8 529 949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0,63</a:t>
                      </a:r>
                    </a:p>
                  </a:txBody>
                  <a:tcPr marL="49782" marR="49782" marT="0" marB="0" anchor="b"/>
                </a:tc>
                <a:extLst>
                  <a:ext uri="{0D108BD9-81ED-4DB2-BD59-A6C34878D82A}">
                    <a16:rowId xmlns:a16="http://schemas.microsoft.com/office/drawing/2014/main" val="3560743496"/>
                  </a:ext>
                </a:extLst>
              </a:tr>
              <a:tr h="325734"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2021*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9 112 250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6,8</a:t>
                      </a:r>
                    </a:p>
                  </a:txBody>
                  <a:tcPr marL="49782" marR="49782" marT="0" marB="0" anchor="b"/>
                </a:tc>
                <a:extLst>
                  <a:ext uri="{0D108BD9-81ED-4DB2-BD59-A6C34878D82A}">
                    <a16:rowId xmlns:a16="http://schemas.microsoft.com/office/drawing/2014/main" val="2962219896"/>
                  </a:ext>
                </a:extLst>
              </a:tr>
              <a:tr h="338262"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2022**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9 494 000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>
                          <a:effectLst/>
                        </a:rPr>
                        <a:t>4,19</a:t>
                      </a:r>
                    </a:p>
                  </a:txBody>
                  <a:tcPr marL="49782" marR="49782" marT="0" marB="0" anchor="b"/>
                </a:tc>
                <a:extLst>
                  <a:ext uri="{0D108BD9-81ED-4DB2-BD59-A6C34878D82A}">
                    <a16:rowId xmlns:a16="http://schemas.microsoft.com/office/drawing/2014/main" val="4266112401"/>
                  </a:ext>
                </a:extLst>
              </a:tr>
              <a:tr h="325734">
                <a:tc gridSpan="3"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* kassapõhine täitmine </a:t>
                      </a:r>
                    </a:p>
                  </a:txBody>
                  <a:tcPr marL="49782" marR="49782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737818"/>
                  </a:ext>
                </a:extLst>
              </a:tr>
              <a:tr h="325734"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</a:rPr>
                        <a:t>**eelnõus</a:t>
                      </a: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endParaRPr lang="en-US" sz="2000">
                        <a:effectLst/>
                      </a:endParaRPr>
                    </a:p>
                  </a:txBody>
                  <a:tcPr marL="49782" marR="49782" marT="0" marB="0" anchor="b"/>
                </a:tc>
                <a:tc>
                  <a:txBody>
                    <a:bodyPr/>
                    <a:lstStyle/>
                    <a:p>
                      <a:endParaRPr lang="en-US" sz="2000">
                        <a:effectLst/>
                      </a:endParaRPr>
                    </a:p>
                  </a:txBody>
                  <a:tcPr marL="49782" marR="49782" marT="0" marB="0" anchor="b"/>
                </a:tc>
                <a:extLst>
                  <a:ext uri="{0D108BD9-81ED-4DB2-BD59-A6C34878D82A}">
                    <a16:rowId xmlns:a16="http://schemas.microsoft.com/office/drawing/2014/main" val="1300175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3183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1BDC502-5D32-403B-88B1-EBD59C640638}"/>
              </a:ext>
            </a:extLst>
          </p:cNvPr>
          <p:cNvSpPr txBox="1"/>
          <p:nvPr/>
        </p:nvSpPr>
        <p:spPr>
          <a:xfrm>
            <a:off x="838199" y="291090"/>
            <a:ext cx="10648949" cy="4469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5400" kern="1200">
              <a:latin typeface="+mj-lt"/>
              <a:ea typeface="+mj-ea"/>
              <a:cs typeface="Calibri Light"/>
            </a:endParaRPr>
          </a:p>
        </p:txBody>
      </p:sp>
      <p:pic>
        <p:nvPicPr>
          <p:cNvPr id="5" name="Pilt 4">
            <a:extLst>
              <a:ext uri="{FF2B5EF4-FFF2-40B4-BE49-F238E27FC236}">
                <a16:creationId xmlns:a16="http://schemas.microsoft.com/office/drawing/2014/main" id="{870C6557-54E7-4E9C-BF32-E78C8FEB1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435526"/>
            <a:ext cx="12192000" cy="4158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46C07B-EAB4-4C1F-B017-AD4E1BC2CAA6}"/>
              </a:ext>
            </a:extLst>
          </p:cNvPr>
          <p:cNvSpPr txBox="1"/>
          <p:nvPr/>
        </p:nvSpPr>
        <p:spPr>
          <a:xfrm>
            <a:off x="499430" y="1408851"/>
            <a:ext cx="11193138" cy="13123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endParaRPr lang="et-EE" sz="2800">
              <a:cs typeface="Calibri"/>
            </a:endParaRPr>
          </a:p>
          <a:p>
            <a:pPr marL="800100" lvl="1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t-EE" sz="240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F42A389-6455-4970-B724-B4CB006819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083076"/>
              </p:ext>
            </p:extLst>
          </p:nvPr>
        </p:nvGraphicFramePr>
        <p:xfrm>
          <a:off x="407096" y="845507"/>
          <a:ext cx="11708761" cy="49523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0478">
                  <a:extLst>
                    <a:ext uri="{9D8B030D-6E8A-4147-A177-3AD203B41FA5}">
                      <a16:colId xmlns:a16="http://schemas.microsoft.com/office/drawing/2014/main" val="2701483968"/>
                    </a:ext>
                  </a:extLst>
                </a:gridCol>
                <a:gridCol w="625248">
                  <a:extLst>
                    <a:ext uri="{9D8B030D-6E8A-4147-A177-3AD203B41FA5}">
                      <a16:colId xmlns:a16="http://schemas.microsoft.com/office/drawing/2014/main" val="2862015634"/>
                    </a:ext>
                  </a:extLst>
                </a:gridCol>
                <a:gridCol w="625248">
                  <a:extLst>
                    <a:ext uri="{9D8B030D-6E8A-4147-A177-3AD203B41FA5}">
                      <a16:colId xmlns:a16="http://schemas.microsoft.com/office/drawing/2014/main" val="4247409092"/>
                    </a:ext>
                  </a:extLst>
                </a:gridCol>
                <a:gridCol w="625248">
                  <a:extLst>
                    <a:ext uri="{9D8B030D-6E8A-4147-A177-3AD203B41FA5}">
                      <a16:colId xmlns:a16="http://schemas.microsoft.com/office/drawing/2014/main" val="3524952676"/>
                    </a:ext>
                  </a:extLst>
                </a:gridCol>
                <a:gridCol w="625248">
                  <a:extLst>
                    <a:ext uri="{9D8B030D-6E8A-4147-A177-3AD203B41FA5}">
                      <a16:colId xmlns:a16="http://schemas.microsoft.com/office/drawing/2014/main" val="2205496395"/>
                    </a:ext>
                  </a:extLst>
                </a:gridCol>
                <a:gridCol w="625248">
                  <a:extLst>
                    <a:ext uri="{9D8B030D-6E8A-4147-A177-3AD203B41FA5}">
                      <a16:colId xmlns:a16="http://schemas.microsoft.com/office/drawing/2014/main" val="3459523597"/>
                    </a:ext>
                  </a:extLst>
                </a:gridCol>
                <a:gridCol w="625248">
                  <a:extLst>
                    <a:ext uri="{9D8B030D-6E8A-4147-A177-3AD203B41FA5}">
                      <a16:colId xmlns:a16="http://schemas.microsoft.com/office/drawing/2014/main" val="3202943458"/>
                    </a:ext>
                  </a:extLst>
                </a:gridCol>
                <a:gridCol w="625248">
                  <a:extLst>
                    <a:ext uri="{9D8B030D-6E8A-4147-A177-3AD203B41FA5}">
                      <a16:colId xmlns:a16="http://schemas.microsoft.com/office/drawing/2014/main" val="1248515875"/>
                    </a:ext>
                  </a:extLst>
                </a:gridCol>
                <a:gridCol w="625248">
                  <a:extLst>
                    <a:ext uri="{9D8B030D-6E8A-4147-A177-3AD203B41FA5}">
                      <a16:colId xmlns:a16="http://schemas.microsoft.com/office/drawing/2014/main" val="2846931694"/>
                    </a:ext>
                  </a:extLst>
                </a:gridCol>
                <a:gridCol w="625248">
                  <a:extLst>
                    <a:ext uri="{9D8B030D-6E8A-4147-A177-3AD203B41FA5}">
                      <a16:colId xmlns:a16="http://schemas.microsoft.com/office/drawing/2014/main" val="2473856687"/>
                    </a:ext>
                  </a:extLst>
                </a:gridCol>
                <a:gridCol w="625248">
                  <a:extLst>
                    <a:ext uri="{9D8B030D-6E8A-4147-A177-3AD203B41FA5}">
                      <a16:colId xmlns:a16="http://schemas.microsoft.com/office/drawing/2014/main" val="1356446727"/>
                    </a:ext>
                  </a:extLst>
                </a:gridCol>
                <a:gridCol w="625248">
                  <a:extLst>
                    <a:ext uri="{9D8B030D-6E8A-4147-A177-3AD203B41FA5}">
                      <a16:colId xmlns:a16="http://schemas.microsoft.com/office/drawing/2014/main" val="3098215528"/>
                    </a:ext>
                  </a:extLst>
                </a:gridCol>
                <a:gridCol w="625248">
                  <a:extLst>
                    <a:ext uri="{9D8B030D-6E8A-4147-A177-3AD203B41FA5}">
                      <a16:colId xmlns:a16="http://schemas.microsoft.com/office/drawing/2014/main" val="1877561700"/>
                    </a:ext>
                  </a:extLst>
                </a:gridCol>
                <a:gridCol w="625248">
                  <a:extLst>
                    <a:ext uri="{9D8B030D-6E8A-4147-A177-3AD203B41FA5}">
                      <a16:colId xmlns:a16="http://schemas.microsoft.com/office/drawing/2014/main" val="1414449018"/>
                    </a:ext>
                  </a:extLst>
                </a:gridCol>
                <a:gridCol w="625248">
                  <a:extLst>
                    <a:ext uri="{9D8B030D-6E8A-4147-A177-3AD203B41FA5}">
                      <a16:colId xmlns:a16="http://schemas.microsoft.com/office/drawing/2014/main" val="2800912083"/>
                    </a:ext>
                  </a:extLst>
                </a:gridCol>
                <a:gridCol w="625248">
                  <a:extLst>
                    <a:ext uri="{9D8B030D-6E8A-4147-A177-3AD203B41FA5}">
                      <a16:colId xmlns:a16="http://schemas.microsoft.com/office/drawing/2014/main" val="1125316828"/>
                    </a:ext>
                  </a:extLst>
                </a:gridCol>
                <a:gridCol w="625248">
                  <a:extLst>
                    <a:ext uri="{9D8B030D-6E8A-4147-A177-3AD203B41FA5}">
                      <a16:colId xmlns:a16="http://schemas.microsoft.com/office/drawing/2014/main" val="225098895"/>
                    </a:ext>
                  </a:extLst>
                </a:gridCol>
                <a:gridCol w="1174315">
                  <a:extLst>
                    <a:ext uri="{9D8B030D-6E8A-4147-A177-3AD203B41FA5}">
                      <a16:colId xmlns:a16="http://schemas.microsoft.com/office/drawing/2014/main" val="2722183986"/>
                    </a:ext>
                  </a:extLst>
                </a:gridCol>
              </a:tblGrid>
              <a:tr h="521917">
                <a:tc>
                  <a:txBody>
                    <a:bodyPr/>
                    <a:lstStyle/>
                    <a:p>
                      <a:pPr algn="ctr"/>
                      <a:r>
                        <a:rPr lang="en-US" sz="1000" err="1">
                          <a:effectLst/>
                        </a:rPr>
                        <a:t>aasta</a:t>
                      </a:r>
                      <a:endParaRPr lang="en-US" sz="1000">
                        <a:effectLst/>
                      </a:endParaRP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SWED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SEB 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SWED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SWED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SWED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SEB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SEB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Dan/LHV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Dan/LHV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Kik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SWED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SWED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SEB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Dan/LHV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Dan/LHV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effectLst/>
                        </a:rPr>
                        <a:t>SWED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err="1">
                          <a:effectLst/>
                        </a:rPr>
                        <a:t>Kokku</a:t>
                      </a:r>
                    </a:p>
                  </a:txBody>
                  <a:tcPr marL="47223" marR="47223" marT="0" marB="0" anchor="b"/>
                </a:tc>
                <a:extLst>
                  <a:ext uri="{0D108BD9-81ED-4DB2-BD59-A6C34878D82A}">
                    <a16:rowId xmlns:a16="http://schemas.microsoft.com/office/drawing/2014/main" val="1619762026"/>
                  </a:ext>
                </a:extLst>
              </a:tr>
              <a:tr h="460300"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2022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199 152,60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341 859,68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313 636,44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436 363,68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209 270,80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73 639,49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33 135,84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48871,08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55 077,00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85 494,00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21 291,58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64 162,52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12 104,40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49 791,00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40 149,00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24 417,61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2 008 416,72</a:t>
                      </a:r>
                    </a:p>
                  </a:txBody>
                  <a:tcPr marL="47223" marR="47223" marT="0" marB="0" anchor="b"/>
                </a:tc>
                <a:extLst>
                  <a:ext uri="{0D108BD9-81ED-4DB2-BD59-A6C34878D82A}">
                    <a16:rowId xmlns:a16="http://schemas.microsoft.com/office/drawing/2014/main" val="3157646958"/>
                  </a:ext>
                </a:extLst>
              </a:tr>
              <a:tr h="460300"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2023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238 983,12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345 308,58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313 636,44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436 363,68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211 316,95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74 253,03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33 135,84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48871,08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55 077,00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85 494,00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21 485,87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43 356,26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12 104,40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26 258,03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40 149,00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24 766,80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2 010 560,08</a:t>
                      </a:r>
                    </a:p>
                  </a:txBody>
                  <a:tcPr marL="47223" marR="47223" marT="0" marB="0" anchor="b"/>
                </a:tc>
                <a:extLst>
                  <a:ext uri="{0D108BD9-81ED-4DB2-BD59-A6C34878D82A}">
                    <a16:rowId xmlns:a16="http://schemas.microsoft.com/office/drawing/2014/main" val="1668939491"/>
                  </a:ext>
                </a:extLst>
              </a:tr>
              <a:tr h="460300"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2024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238 983,12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348 728,61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313 636,44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436 363,68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213 354,80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74 859,93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5 522,30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48870,66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55 077,00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85 494,00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12 104,40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40 149,00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25 118,08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1 898 262,02</a:t>
                      </a:r>
                    </a:p>
                  </a:txBody>
                  <a:tcPr marL="47223" marR="47223" marT="0" marB="0" anchor="b"/>
                </a:tc>
                <a:extLst>
                  <a:ext uri="{0D108BD9-81ED-4DB2-BD59-A6C34878D82A}">
                    <a16:rowId xmlns:a16="http://schemas.microsoft.com/office/drawing/2014/main" val="2354229918"/>
                  </a:ext>
                </a:extLst>
              </a:tr>
              <a:tr h="460300"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2025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238 983,12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352 334,25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2 195 454,24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436 363,68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215 468,55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75 501,04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55 077,00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85 494,00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12 104,40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15 608,58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25 479,48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3 707 868,34</a:t>
                      </a:r>
                    </a:p>
                  </a:txBody>
                  <a:tcPr marL="47223" marR="47223" marT="0" marB="0" anchor="b"/>
                </a:tc>
                <a:extLst>
                  <a:ext uri="{0D108BD9-81ED-4DB2-BD59-A6C34878D82A}">
                    <a16:rowId xmlns:a16="http://schemas.microsoft.com/office/drawing/2014/main" val="2850639265"/>
                  </a:ext>
                </a:extLst>
              </a:tr>
              <a:tr h="460300"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2026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238 983,12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355 860,83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436 363,68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217 575,10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76 124,98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55 076,39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85 494,00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12 104,40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17 225,13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1 494 807,63</a:t>
                      </a:r>
                    </a:p>
                  </a:txBody>
                  <a:tcPr marL="47223" marR="47223" marT="0" marB="0" anchor="b"/>
                </a:tc>
                <a:extLst>
                  <a:ext uri="{0D108BD9-81ED-4DB2-BD59-A6C34878D82A}">
                    <a16:rowId xmlns:a16="http://schemas.microsoft.com/office/drawing/2014/main" val="1615764386"/>
                  </a:ext>
                </a:extLst>
              </a:tr>
              <a:tr h="460300"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2027-31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1 194 914,92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299 273,37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436 363,36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441 547,16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83 215,08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256 482,00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8 069,10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2 719 864,99</a:t>
                      </a:r>
                    </a:p>
                  </a:txBody>
                  <a:tcPr marL="47223" marR="47223" marT="0" marB="0" anchor="b"/>
                </a:tc>
                <a:extLst>
                  <a:ext uri="{0D108BD9-81ED-4DB2-BD59-A6C34878D82A}">
                    <a16:rowId xmlns:a16="http://schemas.microsoft.com/office/drawing/2014/main" val="2670851465"/>
                  </a:ext>
                </a:extLst>
              </a:tr>
              <a:tr h="460300">
                <a:tc>
                  <a:txBody>
                    <a:bodyPr/>
                    <a:lstStyle/>
                    <a:p>
                      <a:r>
                        <a:rPr lang="en-US" sz="1000" err="1">
                          <a:effectLst/>
                        </a:rPr>
                        <a:t>Kokku</a:t>
                      </a:r>
                      <a:endParaRPr lang="en-US" sz="1000">
                        <a:effectLst/>
                      </a:endParaRP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2 350 000,00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2 043 365,32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3 136 363,56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2 618 181,76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1 508 533,36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457 593,55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71 793,98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146 612,82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275 384,39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683 952,00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42 777,45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107 518,78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68 591,10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76 049,03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136 055,58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117 007,10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</a:rPr>
                        <a:t>13 839 779,78</a:t>
                      </a:r>
                    </a:p>
                  </a:txBody>
                  <a:tcPr marL="47223" marR="47223" marT="0" marB="0" anchor="b"/>
                </a:tc>
                <a:extLst>
                  <a:ext uri="{0D108BD9-81ED-4DB2-BD59-A6C34878D82A}">
                    <a16:rowId xmlns:a16="http://schemas.microsoft.com/office/drawing/2014/main" val="4008619931"/>
                  </a:ext>
                </a:extLst>
              </a:tr>
              <a:tr h="676066">
                <a:tc>
                  <a:txBody>
                    <a:bodyPr/>
                    <a:lstStyle/>
                    <a:p>
                      <a:r>
                        <a:rPr lang="en-US" sz="1000" err="1">
                          <a:effectLst/>
                        </a:rPr>
                        <a:t>Tähtaeg</a:t>
                      </a:r>
                      <a:endParaRPr lang="en-US" sz="1000">
                        <a:effectLst/>
                      </a:endParaRP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31.12.2031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15.10.2027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23.04.2025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31.12.2027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28.12.2028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>
                          <a:effectLst/>
                        </a:rPr>
                        <a:t>31.12.2027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>
                          <a:effectLst/>
                        </a:rPr>
                        <a:t>31.01.2024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>
                          <a:effectLst/>
                        </a:rPr>
                        <a:t>01.12.2024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>
                          <a:effectLst/>
                        </a:rPr>
                        <a:t>31.12.2026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>
                          <a:effectLst/>
                        </a:rPr>
                        <a:t>27.08.2029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20.12.2023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15.08.2023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18.08.2027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25.06.2023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17.04.2025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13.09.2026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endParaRPr lang="en-US" sz="4000">
                        <a:effectLst/>
                      </a:endParaRPr>
                    </a:p>
                  </a:txBody>
                  <a:tcPr marL="47223" marR="47223" marT="0" marB="0" anchor="b"/>
                </a:tc>
                <a:extLst>
                  <a:ext uri="{0D108BD9-81ED-4DB2-BD59-A6C34878D82A}">
                    <a16:rowId xmlns:a16="http://schemas.microsoft.com/office/drawing/2014/main" val="914824214"/>
                  </a:ext>
                </a:extLst>
              </a:tr>
              <a:tr h="532223"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% panga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0,800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0,990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1,360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1,000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0,960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0,819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1,000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0,750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0,950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1,000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0,900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1,600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1,130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0,968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0,840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effectLst/>
                        </a:rPr>
                        <a:t>1,400</a:t>
                      </a:r>
                    </a:p>
                  </a:txBody>
                  <a:tcPr marL="47223" marR="47223" marT="0" marB="0" anchor="b"/>
                </a:tc>
                <a:tc>
                  <a:txBody>
                    <a:bodyPr/>
                    <a:lstStyle/>
                    <a:p>
                      <a:endParaRPr lang="en-US" sz="3200">
                        <a:effectLst/>
                      </a:endParaRPr>
                    </a:p>
                  </a:txBody>
                  <a:tcPr marL="47223" marR="47223" marT="0" marB="0" anchor="b"/>
                </a:tc>
                <a:extLst>
                  <a:ext uri="{0D108BD9-81ED-4DB2-BD59-A6C34878D82A}">
                    <a16:rowId xmlns:a16="http://schemas.microsoft.com/office/drawing/2014/main" val="27142868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7379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8533" y="918266"/>
            <a:ext cx="706127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7879" y="643467"/>
            <a:ext cx="420307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8387" y="643467"/>
            <a:ext cx="10933503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lt 4">
            <a:extLst>
              <a:ext uri="{FF2B5EF4-FFF2-40B4-BE49-F238E27FC236}">
                <a16:creationId xmlns:a16="http://schemas.microsoft.com/office/drawing/2014/main" id="{870C6557-54E7-4E9C-BF32-E78C8FEB1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435526"/>
            <a:ext cx="12192000" cy="4158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46C07B-EAB4-4C1F-B017-AD4E1BC2CAA6}"/>
              </a:ext>
            </a:extLst>
          </p:cNvPr>
          <p:cNvSpPr txBox="1"/>
          <p:nvPr/>
        </p:nvSpPr>
        <p:spPr>
          <a:xfrm>
            <a:off x="499430" y="1408851"/>
            <a:ext cx="11193138" cy="13123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endParaRPr lang="et-EE" sz="2800">
              <a:cs typeface="Calibri"/>
            </a:endParaRPr>
          </a:p>
          <a:p>
            <a:pPr marL="800100" lvl="1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t-EE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BDC502-5D32-403B-88B1-EBD59C640638}"/>
              </a:ext>
            </a:extLst>
          </p:cNvPr>
          <p:cNvSpPr txBox="1"/>
          <p:nvPr/>
        </p:nvSpPr>
        <p:spPr>
          <a:xfrm>
            <a:off x="499430" y="392653"/>
            <a:ext cx="11193138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t-EE" sz="2400">
              <a:cs typeface="Calibri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FC307FC-972A-41F5-B709-F50CB8F288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917845"/>
              </p:ext>
            </p:extLst>
          </p:nvPr>
        </p:nvGraphicFramePr>
        <p:xfrm>
          <a:off x="960865" y="1537381"/>
          <a:ext cx="10108648" cy="39390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80602">
                  <a:extLst>
                    <a:ext uri="{9D8B030D-6E8A-4147-A177-3AD203B41FA5}">
                      <a16:colId xmlns:a16="http://schemas.microsoft.com/office/drawing/2014/main" val="940449793"/>
                    </a:ext>
                  </a:extLst>
                </a:gridCol>
                <a:gridCol w="1957191">
                  <a:extLst>
                    <a:ext uri="{9D8B030D-6E8A-4147-A177-3AD203B41FA5}">
                      <a16:colId xmlns:a16="http://schemas.microsoft.com/office/drawing/2014/main" val="2404492319"/>
                    </a:ext>
                  </a:extLst>
                </a:gridCol>
                <a:gridCol w="1826712">
                  <a:extLst>
                    <a:ext uri="{9D8B030D-6E8A-4147-A177-3AD203B41FA5}">
                      <a16:colId xmlns:a16="http://schemas.microsoft.com/office/drawing/2014/main" val="4059450815"/>
                    </a:ext>
                  </a:extLst>
                </a:gridCol>
                <a:gridCol w="1944143">
                  <a:extLst>
                    <a:ext uri="{9D8B030D-6E8A-4147-A177-3AD203B41FA5}">
                      <a16:colId xmlns:a16="http://schemas.microsoft.com/office/drawing/2014/main" val="127477757"/>
                    </a:ext>
                  </a:extLst>
                </a:gridCol>
              </a:tblGrid>
              <a:tr h="712151">
                <a:tc>
                  <a:txBody>
                    <a:bodyPr/>
                    <a:lstStyle/>
                    <a:p>
                      <a:r>
                        <a:rPr lang="en-US" sz="2200" err="1">
                          <a:effectLst/>
                        </a:rPr>
                        <a:t>Türi</a:t>
                      </a:r>
                      <a:r>
                        <a:rPr lang="en-US" sz="2200">
                          <a:effectLst/>
                        </a:rPr>
                        <a:t> </a:t>
                      </a:r>
                      <a:r>
                        <a:rPr lang="en-US" sz="2200" err="1">
                          <a:effectLst/>
                        </a:rPr>
                        <a:t>Vallavalitsus</a:t>
                      </a:r>
                    </a:p>
                  </a:txBody>
                  <a:tcPr marL="54091" marR="54091" marT="0" marB="0" anchor="b"/>
                </a:tc>
                <a:tc>
                  <a:txBody>
                    <a:bodyPr/>
                    <a:lstStyle/>
                    <a:p>
                      <a:r>
                        <a:rPr lang="en-US" sz="2200">
                          <a:effectLst/>
                        </a:rPr>
                        <a:t>2020 </a:t>
                      </a:r>
                      <a:r>
                        <a:rPr lang="en-US" sz="2200" err="1">
                          <a:effectLst/>
                        </a:rPr>
                        <a:t>täitmine</a:t>
                      </a:r>
                    </a:p>
                  </a:txBody>
                  <a:tcPr marL="54091" marR="54091" marT="0" marB="0" anchor="b"/>
                </a:tc>
                <a:tc>
                  <a:txBody>
                    <a:bodyPr/>
                    <a:lstStyle/>
                    <a:p>
                      <a:r>
                        <a:rPr lang="en-US" sz="2200">
                          <a:effectLst/>
                        </a:rPr>
                        <a:t>2021 </a:t>
                      </a:r>
                      <a:r>
                        <a:rPr lang="en-US" sz="2200" err="1">
                          <a:effectLst/>
                        </a:rPr>
                        <a:t>täitmine</a:t>
                      </a:r>
                    </a:p>
                  </a:txBody>
                  <a:tcPr marL="54091" marR="54091" marT="0" marB="0" anchor="b"/>
                </a:tc>
                <a:tc>
                  <a:txBody>
                    <a:bodyPr/>
                    <a:lstStyle/>
                    <a:p>
                      <a:r>
                        <a:rPr lang="en-US" sz="2200">
                          <a:effectLst/>
                        </a:rPr>
                        <a:t>2022 </a:t>
                      </a:r>
                      <a:r>
                        <a:rPr lang="en-US" sz="2200" err="1">
                          <a:effectLst/>
                        </a:rPr>
                        <a:t>eelarve</a:t>
                      </a:r>
                    </a:p>
                  </a:txBody>
                  <a:tcPr marL="54091" marR="54091" marT="0" marB="0" anchor="b"/>
                </a:tc>
                <a:extLst>
                  <a:ext uri="{0D108BD9-81ED-4DB2-BD59-A6C34878D82A}">
                    <a16:rowId xmlns:a16="http://schemas.microsoft.com/office/drawing/2014/main" val="3172810824"/>
                  </a:ext>
                </a:extLst>
              </a:tr>
              <a:tr h="712151">
                <a:tc>
                  <a:txBody>
                    <a:bodyPr/>
                    <a:lstStyle/>
                    <a:p>
                      <a:r>
                        <a:rPr lang="en-US" sz="2200" err="1">
                          <a:effectLst/>
                        </a:rPr>
                        <a:t>Netovõlakoormus</a:t>
                      </a:r>
                      <a:r>
                        <a:rPr lang="en-US" sz="2200">
                          <a:effectLst/>
                        </a:rPr>
                        <a:t> (</a:t>
                      </a:r>
                      <a:r>
                        <a:rPr lang="en-US" sz="2200" err="1">
                          <a:effectLst/>
                        </a:rPr>
                        <a:t>eurodes</a:t>
                      </a:r>
                      <a:r>
                        <a:rPr lang="en-US" sz="2200">
                          <a:effectLst/>
                        </a:rPr>
                        <a:t>)</a:t>
                      </a:r>
                    </a:p>
                  </a:txBody>
                  <a:tcPr marL="54091" marR="5409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>
                          <a:effectLst/>
                        </a:rPr>
                        <a:t>12 999 627,64</a:t>
                      </a:r>
                    </a:p>
                  </a:txBody>
                  <a:tcPr marL="54091" marR="5409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>
                          <a:effectLst/>
                        </a:rPr>
                        <a:t>13 587 087,42</a:t>
                      </a:r>
                    </a:p>
                  </a:txBody>
                  <a:tcPr marL="54091" marR="5409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>
                          <a:effectLst/>
                        </a:rPr>
                        <a:t> 13 752 793,00</a:t>
                      </a:r>
                    </a:p>
                  </a:txBody>
                  <a:tcPr marL="54091" marR="54091" marT="0" marB="0" anchor="b"/>
                </a:tc>
                <a:extLst>
                  <a:ext uri="{0D108BD9-81ED-4DB2-BD59-A6C34878D82A}">
                    <a16:rowId xmlns:a16="http://schemas.microsoft.com/office/drawing/2014/main" val="260650226"/>
                  </a:ext>
                </a:extLst>
              </a:tr>
              <a:tr h="378330">
                <a:tc>
                  <a:txBody>
                    <a:bodyPr/>
                    <a:lstStyle/>
                    <a:p>
                      <a:r>
                        <a:rPr lang="en-US" sz="2200" err="1">
                          <a:effectLst/>
                        </a:rPr>
                        <a:t>Netovõlakoormus</a:t>
                      </a:r>
                      <a:r>
                        <a:rPr lang="en-US" sz="2200">
                          <a:effectLst/>
                        </a:rPr>
                        <a:t> (%)</a:t>
                      </a:r>
                    </a:p>
                  </a:txBody>
                  <a:tcPr marL="54091" marR="5409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>
                          <a:effectLst/>
                        </a:rPr>
                        <a:t>74</a:t>
                      </a:r>
                    </a:p>
                  </a:txBody>
                  <a:tcPr marL="54091" marR="5409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>
                          <a:effectLst/>
                        </a:rPr>
                        <a:t>76</a:t>
                      </a:r>
                    </a:p>
                  </a:txBody>
                  <a:tcPr marL="54091" marR="5409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>
                          <a:effectLst/>
                        </a:rPr>
                        <a:t> 73</a:t>
                      </a:r>
                    </a:p>
                  </a:txBody>
                  <a:tcPr marL="54091" marR="54091" marT="0" marB="0" anchor="b"/>
                </a:tc>
                <a:extLst>
                  <a:ext uri="{0D108BD9-81ED-4DB2-BD59-A6C34878D82A}">
                    <a16:rowId xmlns:a16="http://schemas.microsoft.com/office/drawing/2014/main" val="1258636704"/>
                  </a:ext>
                </a:extLst>
              </a:tr>
              <a:tr h="712151">
                <a:tc>
                  <a:txBody>
                    <a:bodyPr/>
                    <a:lstStyle/>
                    <a:p>
                      <a:r>
                        <a:rPr lang="en-US" sz="2200" err="1">
                          <a:effectLst/>
                        </a:rPr>
                        <a:t>Netovõlakoormuse</a:t>
                      </a:r>
                      <a:r>
                        <a:rPr lang="en-US" sz="2200">
                          <a:effectLst/>
                        </a:rPr>
                        <a:t> </a:t>
                      </a:r>
                      <a:r>
                        <a:rPr lang="en-US" sz="2200" err="1">
                          <a:effectLst/>
                        </a:rPr>
                        <a:t>ülemmäär</a:t>
                      </a:r>
                      <a:r>
                        <a:rPr lang="en-US" sz="2200">
                          <a:effectLst/>
                        </a:rPr>
                        <a:t> (</a:t>
                      </a:r>
                      <a:r>
                        <a:rPr lang="en-US" sz="2200" err="1">
                          <a:effectLst/>
                        </a:rPr>
                        <a:t>eurodes</a:t>
                      </a:r>
                      <a:r>
                        <a:rPr lang="en-US" sz="2200">
                          <a:effectLst/>
                        </a:rPr>
                        <a:t>)</a:t>
                      </a:r>
                    </a:p>
                  </a:txBody>
                  <a:tcPr marL="54091" marR="5409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>
                          <a:effectLst/>
                        </a:rPr>
                        <a:t>14 044 762,40</a:t>
                      </a:r>
                    </a:p>
                  </a:txBody>
                  <a:tcPr marL="54091" marR="5409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>
                          <a:effectLst/>
                        </a:rPr>
                        <a:t>14 328 282,27</a:t>
                      </a:r>
                    </a:p>
                  </a:txBody>
                  <a:tcPr marL="54091" marR="5409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>
                          <a:effectLst/>
                        </a:rPr>
                        <a:t> 15 032 194,40</a:t>
                      </a:r>
                    </a:p>
                  </a:txBody>
                  <a:tcPr marL="54091" marR="54091" marT="0" marB="0" anchor="b"/>
                </a:tc>
                <a:extLst>
                  <a:ext uri="{0D108BD9-81ED-4DB2-BD59-A6C34878D82A}">
                    <a16:rowId xmlns:a16="http://schemas.microsoft.com/office/drawing/2014/main" val="521092430"/>
                  </a:ext>
                </a:extLst>
              </a:tr>
              <a:tr h="712151">
                <a:tc>
                  <a:txBody>
                    <a:bodyPr/>
                    <a:lstStyle/>
                    <a:p>
                      <a:r>
                        <a:rPr lang="en-US" sz="2200" err="1">
                          <a:effectLst/>
                        </a:rPr>
                        <a:t>Netovõlakoormuse</a:t>
                      </a:r>
                      <a:r>
                        <a:rPr lang="en-US" sz="2200">
                          <a:effectLst/>
                        </a:rPr>
                        <a:t> </a:t>
                      </a:r>
                      <a:r>
                        <a:rPr lang="en-US" sz="2200" err="1">
                          <a:effectLst/>
                        </a:rPr>
                        <a:t>individuaalne</a:t>
                      </a:r>
                      <a:r>
                        <a:rPr lang="en-US" sz="2200">
                          <a:effectLst/>
                        </a:rPr>
                        <a:t> </a:t>
                      </a:r>
                      <a:r>
                        <a:rPr lang="en-US" sz="2200" err="1">
                          <a:effectLst/>
                        </a:rPr>
                        <a:t>ülemmäär</a:t>
                      </a:r>
                      <a:r>
                        <a:rPr lang="en-US" sz="2200">
                          <a:effectLst/>
                        </a:rPr>
                        <a:t> (%)</a:t>
                      </a:r>
                    </a:p>
                  </a:txBody>
                  <a:tcPr marL="54091" marR="5409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>
                          <a:effectLst/>
                        </a:rPr>
                        <a:t>80</a:t>
                      </a:r>
                    </a:p>
                  </a:txBody>
                  <a:tcPr marL="54091" marR="5409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>
                          <a:effectLst/>
                        </a:rPr>
                        <a:t>80</a:t>
                      </a:r>
                    </a:p>
                  </a:txBody>
                  <a:tcPr marL="54091" marR="5409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>
                          <a:effectLst/>
                        </a:rPr>
                        <a:t> 80</a:t>
                      </a:r>
                    </a:p>
                  </a:txBody>
                  <a:tcPr marL="54091" marR="54091" marT="0" marB="0" anchor="b"/>
                </a:tc>
                <a:extLst>
                  <a:ext uri="{0D108BD9-81ED-4DB2-BD59-A6C34878D82A}">
                    <a16:rowId xmlns:a16="http://schemas.microsoft.com/office/drawing/2014/main" val="2903900005"/>
                  </a:ext>
                </a:extLst>
              </a:tr>
              <a:tr h="712151">
                <a:tc>
                  <a:txBody>
                    <a:bodyPr/>
                    <a:lstStyle/>
                    <a:p>
                      <a:r>
                        <a:rPr lang="en-US" sz="2200" err="1">
                          <a:effectLst/>
                        </a:rPr>
                        <a:t>Vaba</a:t>
                      </a:r>
                      <a:r>
                        <a:rPr lang="en-US" sz="2200">
                          <a:effectLst/>
                        </a:rPr>
                        <a:t> </a:t>
                      </a:r>
                      <a:r>
                        <a:rPr lang="en-US" sz="2200" err="1">
                          <a:effectLst/>
                        </a:rPr>
                        <a:t>netovõlakoormus</a:t>
                      </a:r>
                      <a:r>
                        <a:rPr lang="en-US" sz="2200">
                          <a:effectLst/>
                        </a:rPr>
                        <a:t> (</a:t>
                      </a:r>
                      <a:r>
                        <a:rPr lang="en-US" sz="2200" err="1">
                          <a:effectLst/>
                        </a:rPr>
                        <a:t>eurodes</a:t>
                      </a:r>
                      <a:r>
                        <a:rPr lang="en-US" sz="2200">
                          <a:effectLst/>
                        </a:rPr>
                        <a:t>)</a:t>
                      </a:r>
                    </a:p>
                  </a:txBody>
                  <a:tcPr marL="54091" marR="5409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>
                          <a:effectLst/>
                        </a:rPr>
                        <a:t>1 045 134,76</a:t>
                      </a:r>
                    </a:p>
                  </a:txBody>
                  <a:tcPr marL="54091" marR="5409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>
                          <a:effectLst/>
                        </a:rPr>
                        <a:t>741 194,85</a:t>
                      </a:r>
                    </a:p>
                  </a:txBody>
                  <a:tcPr marL="54091" marR="5409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>
                          <a:effectLst/>
                        </a:rPr>
                        <a:t> 1 279 401,40*</a:t>
                      </a:r>
                    </a:p>
                  </a:txBody>
                  <a:tcPr marL="54091" marR="54091" marT="0" marB="0" anchor="b"/>
                </a:tc>
                <a:extLst>
                  <a:ext uri="{0D108BD9-81ED-4DB2-BD59-A6C34878D82A}">
                    <a16:rowId xmlns:a16="http://schemas.microsoft.com/office/drawing/2014/main" val="9374117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0531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lt 4">
            <a:extLst>
              <a:ext uri="{FF2B5EF4-FFF2-40B4-BE49-F238E27FC236}">
                <a16:creationId xmlns:a16="http://schemas.microsoft.com/office/drawing/2014/main" id="{870C6557-54E7-4E9C-BF32-E78C8FEB1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435526"/>
            <a:ext cx="12192000" cy="4158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46C07B-EAB4-4C1F-B017-AD4E1BC2CAA6}"/>
              </a:ext>
            </a:extLst>
          </p:cNvPr>
          <p:cNvSpPr txBox="1"/>
          <p:nvPr/>
        </p:nvSpPr>
        <p:spPr>
          <a:xfrm>
            <a:off x="499430" y="1408851"/>
            <a:ext cx="11193138" cy="13123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endParaRPr lang="et-EE" sz="2800">
              <a:cs typeface="Calibri"/>
            </a:endParaRPr>
          </a:p>
          <a:p>
            <a:pPr marL="800100" lvl="1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t-EE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BDC502-5D32-403B-88B1-EBD59C640638}"/>
              </a:ext>
            </a:extLst>
          </p:cNvPr>
          <p:cNvSpPr txBox="1"/>
          <p:nvPr/>
        </p:nvSpPr>
        <p:spPr>
          <a:xfrm>
            <a:off x="499430" y="392653"/>
            <a:ext cx="11193138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t-EE" sz="2400">
              <a:cs typeface="Calibri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96DFA38-7542-408D-AB35-E1AE066AB9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53051"/>
              </p:ext>
            </p:extLst>
          </p:nvPr>
        </p:nvGraphicFramePr>
        <p:xfrm>
          <a:off x="747851" y="257911"/>
          <a:ext cx="10905068" cy="6035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9193">
                  <a:extLst>
                    <a:ext uri="{9D8B030D-6E8A-4147-A177-3AD203B41FA5}">
                      <a16:colId xmlns:a16="http://schemas.microsoft.com/office/drawing/2014/main" val="1848861403"/>
                    </a:ext>
                  </a:extLst>
                </a:gridCol>
                <a:gridCol w="3120658">
                  <a:extLst>
                    <a:ext uri="{9D8B030D-6E8A-4147-A177-3AD203B41FA5}">
                      <a16:colId xmlns:a16="http://schemas.microsoft.com/office/drawing/2014/main" val="619642046"/>
                    </a:ext>
                  </a:extLst>
                </a:gridCol>
                <a:gridCol w="1130607">
                  <a:extLst>
                    <a:ext uri="{9D8B030D-6E8A-4147-A177-3AD203B41FA5}">
                      <a16:colId xmlns:a16="http://schemas.microsoft.com/office/drawing/2014/main" val="2381723950"/>
                    </a:ext>
                  </a:extLst>
                </a:gridCol>
                <a:gridCol w="5734610">
                  <a:extLst>
                    <a:ext uri="{9D8B030D-6E8A-4147-A177-3AD203B41FA5}">
                      <a16:colId xmlns:a16="http://schemas.microsoft.com/office/drawing/2014/main" val="3048130654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EELARVE INVESTEERIMISTEGEVUSE KULUD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1 000 000,00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SELGITUSED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ctr"/>
                </a:tc>
                <a:extLst>
                  <a:ext uri="{0D108BD9-81ED-4DB2-BD59-A6C34878D82A}">
                    <a16:rowId xmlns:a16="http://schemas.microsoft.com/office/drawing/2014/main" val="360286036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04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MAJANDUS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>
                          <a:effectLst/>
                        </a:rPr>
                        <a:t>546 000,00</a:t>
                      </a:r>
                      <a:endParaRPr lang="en-US" sz="2200" b="1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extLst>
                  <a:ext uri="{0D108BD9-81ED-4DB2-BD59-A6C34878D82A}">
                    <a16:rowId xmlns:a16="http://schemas.microsoft.com/office/drawing/2014/main" val="1632607945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04210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Põllumajandus</a:t>
                      </a:r>
                      <a:r>
                        <a:rPr lang="en-US" sz="1200">
                          <a:effectLst/>
                        </a:rPr>
                        <a:t>, </a:t>
                      </a:r>
                      <a:r>
                        <a:rPr lang="en-US" sz="1200" err="1">
                          <a:effectLst/>
                        </a:rPr>
                        <a:t>sh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maakorraldus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20 000,00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Teealuse</a:t>
                      </a:r>
                      <a:r>
                        <a:rPr lang="en-US" sz="1200">
                          <a:effectLst/>
                        </a:rPr>
                        <a:t> maa </a:t>
                      </a:r>
                      <a:r>
                        <a:rPr lang="en-US" sz="1200" err="1">
                          <a:effectLst/>
                        </a:rPr>
                        <a:t>ostmine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extLst>
                  <a:ext uri="{0D108BD9-81ED-4DB2-BD59-A6C34878D82A}">
                    <a16:rowId xmlns:a16="http://schemas.microsoft.com/office/drawing/2014/main" val="3961527246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0451001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vald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6 000,00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Kahala </a:t>
                      </a:r>
                      <a:r>
                        <a:rPr lang="en-US" sz="1200" err="1">
                          <a:effectLst/>
                        </a:rPr>
                        <a:t>Võhma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teelõik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projekteerimine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extLst>
                  <a:ext uri="{0D108BD9-81ED-4DB2-BD59-A6C34878D82A}">
                    <a16:rowId xmlns:a16="http://schemas.microsoft.com/office/drawing/2014/main" val="2856042819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0451002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Türi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haldus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520 000,00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Vastavalt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teehoiukavale</a:t>
                      </a:r>
                      <a:r>
                        <a:rPr lang="en-US" sz="1200">
                          <a:effectLst/>
                        </a:rPr>
                        <a:t> 500 000 </a:t>
                      </a:r>
                      <a:r>
                        <a:rPr lang="en-US" sz="1200" err="1">
                          <a:effectLst/>
                        </a:rPr>
                        <a:t>eurot</a:t>
                      </a:r>
                      <a:r>
                        <a:rPr lang="en-US" sz="1200">
                          <a:effectLst/>
                        </a:rPr>
                        <a:t> ja </a:t>
                      </a:r>
                      <a:r>
                        <a:rPr lang="en-US" sz="1200" err="1">
                          <a:effectLst/>
                        </a:rPr>
                        <a:t>taristuspetsialisti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väikekaubik</a:t>
                      </a:r>
                      <a:r>
                        <a:rPr lang="en-US" sz="1200">
                          <a:effectLst/>
                        </a:rPr>
                        <a:t>.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extLst>
                  <a:ext uri="{0D108BD9-81ED-4DB2-BD59-A6C34878D82A}">
                    <a16:rowId xmlns:a16="http://schemas.microsoft.com/office/drawing/2014/main" val="726271500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05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KESKKONNAKAITSE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>
                          <a:effectLst/>
                        </a:rPr>
                        <a:t>181 030,00</a:t>
                      </a:r>
                      <a:endParaRPr lang="en-US" sz="2200" b="1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extLst>
                  <a:ext uri="{0D108BD9-81ED-4DB2-BD59-A6C34878D82A}">
                    <a16:rowId xmlns:a16="http://schemas.microsoft.com/office/drawing/2014/main" val="2058592313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0510002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 </a:t>
                      </a:r>
                      <a:r>
                        <a:rPr lang="en-US" sz="1200" err="1">
                          <a:effectLst/>
                        </a:rPr>
                        <a:t>Bioloogilise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mitmekesisuse</a:t>
                      </a:r>
                      <a:r>
                        <a:rPr lang="en-US" sz="1200">
                          <a:effectLst/>
                        </a:rPr>
                        <a:t> ja </a:t>
                      </a:r>
                      <a:r>
                        <a:rPr lang="en-US" sz="1200" err="1">
                          <a:effectLst/>
                        </a:rPr>
                        <a:t>maastiku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kaitse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49 730,00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Kaasava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eelarve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kulutused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extLst>
                  <a:ext uri="{0D108BD9-81ED-4DB2-BD59-A6C34878D82A}">
                    <a16:rowId xmlns:a16="http://schemas.microsoft.com/office/drawing/2014/main" val="637887985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0540002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Türi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haldus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78 000,00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Prügikastid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Türile</a:t>
                      </a:r>
                      <a:r>
                        <a:rPr lang="en-US" sz="1200">
                          <a:effectLst/>
                        </a:rPr>
                        <a:t>, </a:t>
                      </a:r>
                      <a:r>
                        <a:rPr lang="en-US" sz="1200" err="1">
                          <a:effectLst/>
                        </a:rPr>
                        <a:t>Väätsale</a:t>
                      </a:r>
                      <a:r>
                        <a:rPr lang="en-US" sz="1200">
                          <a:effectLst/>
                        </a:rPr>
                        <a:t> ja </a:t>
                      </a:r>
                      <a:r>
                        <a:rPr lang="en-US" sz="1200" err="1">
                          <a:effectLst/>
                        </a:rPr>
                        <a:t>Kärusse</a:t>
                      </a:r>
                      <a:r>
                        <a:rPr lang="en-US" sz="1200">
                          <a:effectLst/>
                        </a:rPr>
                        <a:t>. Kabala, </a:t>
                      </a:r>
                      <a:r>
                        <a:rPr lang="en-US" sz="1200" err="1">
                          <a:effectLst/>
                        </a:rPr>
                        <a:t>Oisu</a:t>
                      </a:r>
                      <a:r>
                        <a:rPr lang="en-US" sz="1200">
                          <a:effectLst/>
                        </a:rPr>
                        <a:t> ja </a:t>
                      </a:r>
                      <a:r>
                        <a:rPr lang="en-US" sz="1200" err="1">
                          <a:effectLst/>
                        </a:rPr>
                        <a:t>Käru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jäätmejaamade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elektroonika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kogumise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konteinerid</a:t>
                      </a:r>
                      <a:r>
                        <a:rPr lang="en-US" sz="1200">
                          <a:effectLst/>
                        </a:rPr>
                        <a:t>. 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extLst>
                  <a:ext uri="{0D108BD9-81ED-4DB2-BD59-A6C34878D82A}">
                    <a16:rowId xmlns:a16="http://schemas.microsoft.com/office/drawing/2014/main" val="4165593900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0540002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Türi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haldus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53 300,00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Mullafrees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haljasaladele</a:t>
                      </a:r>
                      <a:r>
                        <a:rPr lang="en-US" sz="1200">
                          <a:effectLst/>
                        </a:rPr>
                        <a:t>, </a:t>
                      </a:r>
                      <a:r>
                        <a:rPr lang="en-US" sz="1200" err="1">
                          <a:effectLst/>
                        </a:rPr>
                        <a:t>Murutraktor</a:t>
                      </a:r>
                      <a:r>
                        <a:rPr lang="en-US" sz="1200">
                          <a:effectLst/>
                        </a:rPr>
                        <a:t> 2 </a:t>
                      </a:r>
                      <a:r>
                        <a:rPr lang="en-US" sz="1200" err="1">
                          <a:effectLst/>
                        </a:rPr>
                        <a:t>tk</a:t>
                      </a:r>
                      <a:r>
                        <a:rPr lang="en-US" sz="1200">
                          <a:effectLst/>
                        </a:rPr>
                        <a:t>, </a:t>
                      </a:r>
                      <a:r>
                        <a:rPr lang="en-US" sz="1200" err="1">
                          <a:effectLst/>
                        </a:rPr>
                        <a:t>Kettniiduk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kraavikallasetele</a:t>
                      </a:r>
                      <a:r>
                        <a:rPr lang="en-US" sz="1200">
                          <a:effectLst/>
                        </a:rPr>
                        <a:t>, </a:t>
                      </a:r>
                      <a:r>
                        <a:rPr lang="en-US" sz="1200" err="1">
                          <a:effectLst/>
                        </a:rPr>
                        <a:t>teeäärtele</a:t>
                      </a:r>
                      <a:r>
                        <a:rPr lang="en-US" sz="1200">
                          <a:effectLst/>
                        </a:rPr>
                        <a:t>. </a:t>
                      </a:r>
                      <a:r>
                        <a:rPr lang="en-US" sz="1200" err="1">
                          <a:effectLst/>
                        </a:rPr>
                        <a:t>Haljasalade</a:t>
                      </a:r>
                      <a:r>
                        <a:rPr lang="en-US" sz="1200">
                          <a:effectLst/>
                        </a:rPr>
                        <a:t> ja </a:t>
                      </a:r>
                      <a:r>
                        <a:rPr lang="en-US" sz="1200" err="1">
                          <a:effectLst/>
                        </a:rPr>
                        <a:t>tehisjärve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ranna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rekonstrueerimine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extLst>
                  <a:ext uri="{0D108BD9-81ED-4DB2-BD59-A6C34878D82A}">
                    <a16:rowId xmlns:a16="http://schemas.microsoft.com/office/drawing/2014/main" val="1352432169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06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ELAMU- JA KOMMUNAALMAJANDUS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>
                          <a:effectLst/>
                        </a:rPr>
                        <a:t>124 298,00</a:t>
                      </a:r>
                      <a:endParaRPr lang="en-US" sz="2200" b="1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extLst>
                  <a:ext uri="{0D108BD9-81ED-4DB2-BD59-A6C34878D82A}">
                    <a16:rowId xmlns:a16="http://schemas.microsoft.com/office/drawing/2014/main" val="314898823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06300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Veevarustus</a:t>
                      </a:r>
                      <a:r>
                        <a:rPr lang="en-US" sz="1200">
                          <a:effectLst/>
                        </a:rPr>
                        <a:t>, </a:t>
                      </a:r>
                      <a:r>
                        <a:rPr lang="en-US" sz="1200" err="1">
                          <a:effectLst/>
                        </a:rPr>
                        <a:t>sh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15 000,00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Reopalu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kaev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extLst>
                  <a:ext uri="{0D108BD9-81ED-4DB2-BD59-A6C34878D82A}">
                    <a16:rowId xmlns:a16="http://schemas.microsoft.com/office/drawing/2014/main" val="937879832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0640002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Türi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haldus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53 298,00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Raadiojaama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tn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kalmistuni</a:t>
                      </a:r>
                      <a:r>
                        <a:rPr lang="en-US" sz="1200">
                          <a:effectLst/>
                        </a:rPr>
                        <a:t>, Marjamaa </a:t>
                      </a:r>
                      <a:r>
                        <a:rPr lang="en-US" sz="1200" err="1">
                          <a:effectLst/>
                        </a:rPr>
                        <a:t>tn</a:t>
                      </a:r>
                      <a:r>
                        <a:rPr lang="en-US" sz="1200">
                          <a:effectLst/>
                        </a:rPr>
                        <a:t>, Tolli </a:t>
                      </a:r>
                      <a:r>
                        <a:rPr lang="en-US" sz="1200" err="1">
                          <a:effectLst/>
                        </a:rPr>
                        <a:t>tn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rek</a:t>
                      </a:r>
                      <a:r>
                        <a:rPr lang="en-US" sz="1200">
                          <a:effectLst/>
                        </a:rPr>
                        <a:t>, Kooli </a:t>
                      </a:r>
                      <a:r>
                        <a:rPr lang="en-US" sz="1200" err="1">
                          <a:effectLst/>
                        </a:rPr>
                        <a:t>pargi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valgustid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extLst>
                  <a:ext uri="{0D108BD9-81ED-4DB2-BD59-A6C34878D82A}">
                    <a16:rowId xmlns:a16="http://schemas.microsoft.com/office/drawing/2014/main" val="3338385853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06605102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Türi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haldus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20 000,00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Saunametsa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kalmistu</a:t>
                      </a:r>
                      <a:r>
                        <a:rPr lang="en-US" sz="1200">
                          <a:effectLst/>
                        </a:rPr>
                        <a:t> teed ja </a:t>
                      </a:r>
                      <a:r>
                        <a:rPr lang="en-US" sz="1200" err="1">
                          <a:effectLst/>
                        </a:rPr>
                        <a:t>Käru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kalmistu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sanitaarraie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extLst>
                  <a:ext uri="{0D108BD9-81ED-4DB2-BD59-A6C34878D82A}">
                    <a16:rowId xmlns:a16="http://schemas.microsoft.com/office/drawing/2014/main" val="1953046575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06605122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Türi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haldus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36 000,00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Wiedemanni</a:t>
                      </a:r>
                      <a:r>
                        <a:rPr lang="en-US" sz="1200">
                          <a:effectLst/>
                        </a:rPr>
                        <a:t> 1, </a:t>
                      </a:r>
                      <a:r>
                        <a:rPr lang="en-US" sz="1200" err="1">
                          <a:effectLst/>
                        </a:rPr>
                        <a:t>trepikodade</a:t>
                      </a:r>
                      <a:r>
                        <a:rPr lang="en-US" sz="1200">
                          <a:effectLst/>
                        </a:rPr>
                        <a:t> ja </a:t>
                      </a:r>
                      <a:r>
                        <a:rPr lang="en-US" sz="1200" err="1">
                          <a:effectLst/>
                        </a:rPr>
                        <a:t>koridoride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remont</a:t>
                      </a:r>
                      <a:r>
                        <a:rPr lang="en-US" sz="1200">
                          <a:effectLst/>
                        </a:rPr>
                        <a:t>.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extLst>
                  <a:ext uri="{0D108BD9-81ED-4DB2-BD59-A6C34878D82A}">
                    <a16:rowId xmlns:a16="http://schemas.microsoft.com/office/drawing/2014/main" val="3765017166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08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VABA AEG, KULTUUR, RELIGIOON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>
                          <a:effectLst/>
                        </a:rPr>
                        <a:t>33 672,00</a:t>
                      </a:r>
                      <a:endParaRPr lang="en-US" sz="2200" b="1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extLst>
                  <a:ext uri="{0D108BD9-81ED-4DB2-BD59-A6C34878D82A}">
                    <a16:rowId xmlns:a16="http://schemas.microsoft.com/office/drawing/2014/main" val="2505492223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08202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Türi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Kultuurikeskus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33 672,00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Türi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laululava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remont</a:t>
                      </a:r>
                      <a:r>
                        <a:rPr lang="en-US" sz="1200">
                          <a:effectLst/>
                        </a:rPr>
                        <a:t>, </a:t>
                      </a:r>
                      <a:r>
                        <a:rPr lang="en-US" sz="1200" err="1">
                          <a:effectLst/>
                        </a:rPr>
                        <a:t>Väätsa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rahvamaja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valgustrussid</a:t>
                      </a:r>
                      <a:r>
                        <a:rPr lang="en-US" sz="1200">
                          <a:effectLst/>
                        </a:rPr>
                        <a:t>, </a:t>
                      </a:r>
                      <a:r>
                        <a:rPr lang="en-US" sz="1200" err="1">
                          <a:effectLst/>
                        </a:rPr>
                        <a:t>vintsid</a:t>
                      </a:r>
                      <a:r>
                        <a:rPr lang="en-US" sz="1200">
                          <a:effectLst/>
                        </a:rPr>
                        <a:t> ja </a:t>
                      </a:r>
                      <a:r>
                        <a:rPr lang="en-US" sz="1200" err="1">
                          <a:effectLst/>
                        </a:rPr>
                        <a:t>kerija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extLst>
                  <a:ext uri="{0D108BD9-81ED-4DB2-BD59-A6C34878D82A}">
                    <a16:rowId xmlns:a16="http://schemas.microsoft.com/office/drawing/2014/main" val="2004793877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09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HARIDUS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>
                          <a:effectLst/>
                        </a:rPr>
                        <a:t>65 000,00</a:t>
                      </a:r>
                      <a:endParaRPr lang="en-US" sz="2200" b="1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extLst>
                  <a:ext uri="{0D108BD9-81ED-4DB2-BD59-A6C34878D82A}">
                    <a16:rowId xmlns:a16="http://schemas.microsoft.com/office/drawing/2014/main" val="147037046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09212021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Laupa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Põhikool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45 000,00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katuse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tööd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extLst>
                  <a:ext uri="{0D108BD9-81ED-4DB2-BD59-A6C34878D82A}">
                    <a16:rowId xmlns:a16="http://schemas.microsoft.com/office/drawing/2014/main" val="2342480996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09212041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Türi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Põhikool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20 000,00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katlamaja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katuse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ehitamine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extLst>
                  <a:ext uri="{0D108BD9-81ED-4DB2-BD59-A6C34878D82A}">
                    <a16:rowId xmlns:a16="http://schemas.microsoft.com/office/drawing/2014/main" val="948102784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10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SOTSIAALNE KAITSE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>
                          <a:effectLst/>
                        </a:rPr>
                        <a:t>50 000,00</a:t>
                      </a:r>
                      <a:endParaRPr lang="en-US" sz="2200" b="1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extLst>
                  <a:ext uri="{0D108BD9-81ED-4DB2-BD59-A6C34878D82A}">
                    <a16:rowId xmlns:a16="http://schemas.microsoft.com/office/drawing/2014/main" val="1317773521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1060002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 err="1">
                          <a:effectLst/>
                        </a:rPr>
                        <a:t>Türi</a:t>
                      </a:r>
                      <a:r>
                        <a:rPr lang="en-US" sz="1200">
                          <a:effectLst/>
                        </a:rPr>
                        <a:t> </a:t>
                      </a:r>
                      <a:r>
                        <a:rPr lang="en-US" sz="1200" err="1">
                          <a:effectLst/>
                        </a:rPr>
                        <a:t>haldus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>
                          <a:effectLst/>
                        </a:rPr>
                        <a:t>50 000,00</a:t>
                      </a:r>
                      <a:endParaRPr lang="en-US" sz="2200">
                        <a:effectLst/>
                      </a:endParaRPr>
                    </a:p>
                  </a:txBody>
                  <a:tcPr marL="82727" marR="82727" marT="0" marB="0" anchor="b"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</a:rPr>
                        <a:t>Tallinna 33, </a:t>
                      </a:r>
                      <a:r>
                        <a:rPr lang="en-US" sz="1200" err="1">
                          <a:effectLst/>
                        </a:rPr>
                        <a:t>remont</a:t>
                      </a:r>
                      <a:endParaRPr lang="en-US" sz="2200" err="1">
                        <a:effectLst/>
                      </a:endParaRPr>
                    </a:p>
                  </a:txBody>
                  <a:tcPr marL="82727" marR="82727" marT="0" marB="0" anchor="b"/>
                </a:tc>
                <a:extLst>
                  <a:ext uri="{0D108BD9-81ED-4DB2-BD59-A6C34878D82A}">
                    <a16:rowId xmlns:a16="http://schemas.microsoft.com/office/drawing/2014/main" val="2250646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0236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lt 4">
            <a:extLst>
              <a:ext uri="{FF2B5EF4-FFF2-40B4-BE49-F238E27FC236}">
                <a16:creationId xmlns:a16="http://schemas.microsoft.com/office/drawing/2014/main" id="{870C6557-54E7-4E9C-BF32-E78C8FEB1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435526"/>
            <a:ext cx="12192000" cy="4158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46C07B-EAB4-4C1F-B017-AD4E1BC2CAA6}"/>
              </a:ext>
            </a:extLst>
          </p:cNvPr>
          <p:cNvSpPr txBox="1"/>
          <p:nvPr/>
        </p:nvSpPr>
        <p:spPr>
          <a:xfrm>
            <a:off x="499430" y="1408851"/>
            <a:ext cx="11193138" cy="13123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endParaRPr lang="et-EE" sz="2800">
              <a:cs typeface="Calibri"/>
            </a:endParaRPr>
          </a:p>
          <a:p>
            <a:pPr marL="800100" lvl="1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t-EE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BDC502-5D32-403B-88B1-EBD59C640638}"/>
              </a:ext>
            </a:extLst>
          </p:cNvPr>
          <p:cNvSpPr txBox="1"/>
          <p:nvPr/>
        </p:nvSpPr>
        <p:spPr>
          <a:xfrm>
            <a:off x="499430" y="392653"/>
            <a:ext cx="11193138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t-EE" sz="2400">
              <a:cs typeface="Calibri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1C7F4B7-51F8-4BC2-950C-0A165FF32DF1}"/>
              </a:ext>
            </a:extLst>
          </p:cNvPr>
          <p:cNvGraphicFramePr>
            <a:graphicFrameLocks noGrp="1"/>
          </p:cNvGraphicFramePr>
          <p:nvPr/>
        </p:nvGraphicFramePr>
        <p:xfrm>
          <a:off x="643467" y="1218069"/>
          <a:ext cx="10905067" cy="44218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0647">
                  <a:extLst>
                    <a:ext uri="{9D8B030D-6E8A-4147-A177-3AD203B41FA5}">
                      <a16:colId xmlns:a16="http://schemas.microsoft.com/office/drawing/2014/main" val="1776176258"/>
                    </a:ext>
                  </a:extLst>
                </a:gridCol>
                <a:gridCol w="6207134">
                  <a:extLst>
                    <a:ext uri="{9D8B030D-6E8A-4147-A177-3AD203B41FA5}">
                      <a16:colId xmlns:a16="http://schemas.microsoft.com/office/drawing/2014/main" val="4241922631"/>
                    </a:ext>
                  </a:extLst>
                </a:gridCol>
                <a:gridCol w="2657286">
                  <a:extLst>
                    <a:ext uri="{9D8B030D-6E8A-4147-A177-3AD203B41FA5}">
                      <a16:colId xmlns:a16="http://schemas.microsoft.com/office/drawing/2014/main" val="3927322802"/>
                    </a:ext>
                  </a:extLst>
                </a:gridCol>
              </a:tblGrid>
              <a:tr h="442187"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04</a:t>
                      </a:r>
                    </a:p>
                  </a:txBody>
                  <a:tcPr marL="63221" marR="63221" marT="0" marB="0" anchor="b"/>
                </a:tc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MAJANDUS</a:t>
                      </a:r>
                    </a:p>
                  </a:txBody>
                  <a:tcPr marL="63221" marR="6322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>
                          <a:effectLst/>
                        </a:rPr>
                        <a:t>951 547,00</a:t>
                      </a:r>
                    </a:p>
                  </a:txBody>
                  <a:tcPr marL="63221" marR="63221" marT="0" marB="0"/>
                </a:tc>
                <a:extLst>
                  <a:ext uri="{0D108BD9-81ED-4DB2-BD59-A6C34878D82A}">
                    <a16:rowId xmlns:a16="http://schemas.microsoft.com/office/drawing/2014/main" val="2234074470"/>
                  </a:ext>
                </a:extLst>
              </a:tr>
              <a:tr h="442187"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04120</a:t>
                      </a:r>
                    </a:p>
                  </a:txBody>
                  <a:tcPr marL="63221" marR="63221" marT="0" marB="0" anchor="b"/>
                </a:tc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Ettevõtluse arengu toetamine, stardiabi</a:t>
                      </a:r>
                    </a:p>
                  </a:txBody>
                  <a:tcPr marL="63221" marR="6322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>
                          <a:effectLst/>
                        </a:rPr>
                        <a:t>400,00</a:t>
                      </a:r>
                    </a:p>
                  </a:txBody>
                  <a:tcPr marL="63221" marR="63221" marT="0" marB="0"/>
                </a:tc>
                <a:extLst>
                  <a:ext uri="{0D108BD9-81ED-4DB2-BD59-A6C34878D82A}">
                    <a16:rowId xmlns:a16="http://schemas.microsoft.com/office/drawing/2014/main" val="779834381"/>
                  </a:ext>
                </a:extLst>
              </a:tr>
              <a:tr h="442187"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04210</a:t>
                      </a:r>
                    </a:p>
                  </a:txBody>
                  <a:tcPr marL="63221" marR="63221" marT="0" marB="0" anchor="b"/>
                </a:tc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Põllumajandus, sh maakorraldus</a:t>
                      </a:r>
                    </a:p>
                  </a:txBody>
                  <a:tcPr marL="63221" marR="6322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>
                          <a:effectLst/>
                        </a:rPr>
                        <a:t>34 000,00</a:t>
                      </a:r>
                    </a:p>
                  </a:txBody>
                  <a:tcPr marL="63221" marR="63221" marT="0" marB="0"/>
                </a:tc>
                <a:extLst>
                  <a:ext uri="{0D108BD9-81ED-4DB2-BD59-A6C34878D82A}">
                    <a16:rowId xmlns:a16="http://schemas.microsoft.com/office/drawing/2014/main" val="3296757419"/>
                  </a:ext>
                </a:extLst>
              </a:tr>
              <a:tr h="442187"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04510</a:t>
                      </a:r>
                    </a:p>
                  </a:txBody>
                  <a:tcPr marL="63221" marR="63221" marT="0" marB="0" anchor="b"/>
                </a:tc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Maanteetransport</a:t>
                      </a:r>
                    </a:p>
                  </a:txBody>
                  <a:tcPr marL="63221" marR="6322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>
                          <a:effectLst/>
                        </a:rPr>
                        <a:t>834 763,00</a:t>
                      </a:r>
                    </a:p>
                  </a:txBody>
                  <a:tcPr marL="63221" marR="63221" marT="0" marB="0"/>
                </a:tc>
                <a:extLst>
                  <a:ext uri="{0D108BD9-81ED-4DB2-BD59-A6C34878D82A}">
                    <a16:rowId xmlns:a16="http://schemas.microsoft.com/office/drawing/2014/main" val="4177055477"/>
                  </a:ext>
                </a:extLst>
              </a:tr>
              <a:tr h="442187"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0451001</a:t>
                      </a:r>
                    </a:p>
                  </a:txBody>
                  <a:tcPr marL="63221" marR="63221" marT="0" marB="0" anchor="b"/>
                </a:tc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vald</a:t>
                      </a:r>
                    </a:p>
                  </a:txBody>
                  <a:tcPr marL="63221" marR="6322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>
                          <a:effectLst/>
                        </a:rPr>
                        <a:t>6 000,00</a:t>
                      </a:r>
                    </a:p>
                  </a:txBody>
                  <a:tcPr marL="63221" marR="63221" marT="0" marB="0"/>
                </a:tc>
                <a:extLst>
                  <a:ext uri="{0D108BD9-81ED-4DB2-BD59-A6C34878D82A}">
                    <a16:rowId xmlns:a16="http://schemas.microsoft.com/office/drawing/2014/main" val="457851792"/>
                  </a:ext>
                </a:extLst>
              </a:tr>
              <a:tr h="442187"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0451002</a:t>
                      </a:r>
                    </a:p>
                  </a:txBody>
                  <a:tcPr marL="63221" marR="63221" marT="0" marB="0" anchor="b"/>
                </a:tc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Türi Haldus</a:t>
                      </a:r>
                    </a:p>
                  </a:txBody>
                  <a:tcPr marL="63221" marR="6322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>
                          <a:effectLst/>
                        </a:rPr>
                        <a:t>828 763,00</a:t>
                      </a:r>
                    </a:p>
                  </a:txBody>
                  <a:tcPr marL="63221" marR="63221" marT="0" marB="0"/>
                </a:tc>
                <a:extLst>
                  <a:ext uri="{0D108BD9-81ED-4DB2-BD59-A6C34878D82A}">
                    <a16:rowId xmlns:a16="http://schemas.microsoft.com/office/drawing/2014/main" val="2344828439"/>
                  </a:ext>
                </a:extLst>
              </a:tr>
              <a:tr h="442187"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04512</a:t>
                      </a:r>
                    </a:p>
                  </a:txBody>
                  <a:tcPr marL="63221" marR="63221" marT="0" marB="0" anchor="b"/>
                </a:tc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Ühistranspordi korraldus</a:t>
                      </a:r>
                    </a:p>
                  </a:txBody>
                  <a:tcPr marL="63221" marR="6322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>
                          <a:effectLst/>
                        </a:rPr>
                        <a:t>5 000,00</a:t>
                      </a:r>
                    </a:p>
                  </a:txBody>
                  <a:tcPr marL="63221" marR="63221" marT="0" marB="0"/>
                </a:tc>
                <a:extLst>
                  <a:ext uri="{0D108BD9-81ED-4DB2-BD59-A6C34878D82A}">
                    <a16:rowId xmlns:a16="http://schemas.microsoft.com/office/drawing/2014/main" val="1034075628"/>
                  </a:ext>
                </a:extLst>
              </a:tr>
              <a:tr h="442187"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04730</a:t>
                      </a:r>
                    </a:p>
                  </a:txBody>
                  <a:tcPr marL="63221" marR="63221" marT="0" marB="0" anchor="b"/>
                </a:tc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Turism</a:t>
                      </a:r>
                    </a:p>
                  </a:txBody>
                  <a:tcPr marL="63221" marR="6322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>
                          <a:effectLst/>
                        </a:rPr>
                        <a:t>400,00</a:t>
                      </a:r>
                    </a:p>
                  </a:txBody>
                  <a:tcPr marL="63221" marR="63221" marT="0" marB="0"/>
                </a:tc>
                <a:extLst>
                  <a:ext uri="{0D108BD9-81ED-4DB2-BD59-A6C34878D82A}">
                    <a16:rowId xmlns:a16="http://schemas.microsoft.com/office/drawing/2014/main" val="2001163446"/>
                  </a:ext>
                </a:extLst>
              </a:tr>
              <a:tr h="442187"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04740</a:t>
                      </a:r>
                    </a:p>
                  </a:txBody>
                  <a:tcPr marL="63221" marR="63221" marT="0" marB="0" anchor="b"/>
                </a:tc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Üldmajanduslikud arendusprojektid</a:t>
                      </a:r>
                    </a:p>
                  </a:txBody>
                  <a:tcPr marL="63221" marR="6322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>
                          <a:effectLst/>
                        </a:rPr>
                        <a:t>71 984,00</a:t>
                      </a:r>
                    </a:p>
                  </a:txBody>
                  <a:tcPr marL="63221" marR="63221" marT="0" marB="0"/>
                </a:tc>
                <a:extLst>
                  <a:ext uri="{0D108BD9-81ED-4DB2-BD59-A6C34878D82A}">
                    <a16:rowId xmlns:a16="http://schemas.microsoft.com/office/drawing/2014/main" val="3347640672"/>
                  </a:ext>
                </a:extLst>
              </a:tr>
              <a:tr h="442187"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04900</a:t>
                      </a:r>
                    </a:p>
                  </a:txBody>
                  <a:tcPr marL="63221" marR="63221" marT="0" marB="0" anchor="b"/>
                </a:tc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Muu majandus (sh majanduse haldus)</a:t>
                      </a:r>
                    </a:p>
                  </a:txBody>
                  <a:tcPr marL="63221" marR="63221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>
                          <a:effectLst/>
                        </a:rPr>
                        <a:t>5 000,00</a:t>
                      </a:r>
                    </a:p>
                  </a:txBody>
                  <a:tcPr marL="63221" marR="63221" marT="0" marB="0"/>
                </a:tc>
                <a:extLst>
                  <a:ext uri="{0D108BD9-81ED-4DB2-BD59-A6C34878D82A}">
                    <a16:rowId xmlns:a16="http://schemas.microsoft.com/office/drawing/2014/main" val="1319993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4790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lt 4">
            <a:extLst>
              <a:ext uri="{FF2B5EF4-FFF2-40B4-BE49-F238E27FC236}">
                <a16:creationId xmlns:a16="http://schemas.microsoft.com/office/drawing/2014/main" id="{870C6557-54E7-4E9C-BF32-E78C8FEB1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435526"/>
            <a:ext cx="12192000" cy="4158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46C07B-EAB4-4C1F-B017-AD4E1BC2CAA6}"/>
              </a:ext>
            </a:extLst>
          </p:cNvPr>
          <p:cNvSpPr txBox="1"/>
          <p:nvPr/>
        </p:nvSpPr>
        <p:spPr>
          <a:xfrm>
            <a:off x="499430" y="1408851"/>
            <a:ext cx="11193138" cy="13123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endParaRPr lang="et-EE" sz="2800">
              <a:cs typeface="Calibri"/>
            </a:endParaRPr>
          </a:p>
          <a:p>
            <a:pPr marL="800100" lvl="1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t-EE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BDC502-5D32-403B-88B1-EBD59C640638}"/>
              </a:ext>
            </a:extLst>
          </p:cNvPr>
          <p:cNvSpPr txBox="1"/>
          <p:nvPr/>
        </p:nvSpPr>
        <p:spPr>
          <a:xfrm>
            <a:off x="499430" y="392653"/>
            <a:ext cx="11193138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t-EE" sz="2400">
              <a:cs typeface="Calibri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DC76FFF-AD19-4CE7-8F6F-76F9B2DE32F8}"/>
              </a:ext>
            </a:extLst>
          </p:cNvPr>
          <p:cNvGraphicFramePr>
            <a:graphicFrameLocks noGrp="1"/>
          </p:cNvGraphicFramePr>
          <p:nvPr/>
        </p:nvGraphicFramePr>
        <p:xfrm>
          <a:off x="643467" y="734001"/>
          <a:ext cx="10905067" cy="5390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9793">
                  <a:extLst>
                    <a:ext uri="{9D8B030D-6E8A-4147-A177-3AD203B41FA5}">
                      <a16:colId xmlns:a16="http://schemas.microsoft.com/office/drawing/2014/main" val="2642745961"/>
                    </a:ext>
                  </a:extLst>
                </a:gridCol>
                <a:gridCol w="6133778">
                  <a:extLst>
                    <a:ext uri="{9D8B030D-6E8A-4147-A177-3AD203B41FA5}">
                      <a16:colId xmlns:a16="http://schemas.microsoft.com/office/drawing/2014/main" val="1844546454"/>
                    </a:ext>
                  </a:extLst>
                </a:gridCol>
                <a:gridCol w="2751496">
                  <a:extLst>
                    <a:ext uri="{9D8B030D-6E8A-4147-A177-3AD203B41FA5}">
                      <a16:colId xmlns:a16="http://schemas.microsoft.com/office/drawing/2014/main" val="3345054709"/>
                    </a:ext>
                  </a:extLst>
                </a:gridCol>
              </a:tblGrid>
              <a:tr h="453614"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05</a:t>
                      </a:r>
                    </a:p>
                  </a:txBody>
                  <a:tcPr marL="64855" marR="64855" marT="0" marB="0" anchor="b"/>
                </a:tc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KESKKONNAKAITSE</a:t>
                      </a:r>
                    </a:p>
                  </a:txBody>
                  <a:tcPr marL="64855" marR="6485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>
                          <a:effectLst/>
                        </a:rPr>
                        <a:t>1 284 738,00</a:t>
                      </a:r>
                    </a:p>
                  </a:txBody>
                  <a:tcPr marL="64855" marR="64855" marT="0" marB="0"/>
                </a:tc>
                <a:extLst>
                  <a:ext uri="{0D108BD9-81ED-4DB2-BD59-A6C34878D82A}">
                    <a16:rowId xmlns:a16="http://schemas.microsoft.com/office/drawing/2014/main" val="4162845877"/>
                  </a:ext>
                </a:extLst>
              </a:tr>
              <a:tr h="453614"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05100</a:t>
                      </a:r>
                    </a:p>
                  </a:txBody>
                  <a:tcPr marL="64855" marR="64855" marT="0" marB="0" anchor="b"/>
                </a:tc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Jäätmekäitlus (sh prügivedu)</a:t>
                      </a:r>
                    </a:p>
                  </a:txBody>
                  <a:tcPr marL="64855" marR="6485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>
                          <a:effectLst/>
                        </a:rPr>
                        <a:t>348 208,00</a:t>
                      </a:r>
                    </a:p>
                  </a:txBody>
                  <a:tcPr marL="64855" marR="64855" marT="0" marB="0"/>
                </a:tc>
                <a:extLst>
                  <a:ext uri="{0D108BD9-81ED-4DB2-BD59-A6C34878D82A}">
                    <a16:rowId xmlns:a16="http://schemas.microsoft.com/office/drawing/2014/main" val="220494767"/>
                  </a:ext>
                </a:extLst>
              </a:tr>
              <a:tr h="453614"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0510001</a:t>
                      </a:r>
                    </a:p>
                  </a:txBody>
                  <a:tcPr marL="64855" marR="64855" marT="0" marB="0" anchor="b"/>
                </a:tc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vald</a:t>
                      </a:r>
                    </a:p>
                  </a:txBody>
                  <a:tcPr marL="64855" marR="6485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>
                          <a:effectLst/>
                        </a:rPr>
                        <a:t>125 772,00</a:t>
                      </a:r>
                    </a:p>
                  </a:txBody>
                  <a:tcPr marL="64855" marR="64855" marT="0" marB="0"/>
                </a:tc>
                <a:extLst>
                  <a:ext uri="{0D108BD9-81ED-4DB2-BD59-A6C34878D82A}">
                    <a16:rowId xmlns:a16="http://schemas.microsoft.com/office/drawing/2014/main" val="2878803882"/>
                  </a:ext>
                </a:extLst>
              </a:tr>
              <a:tr h="453614"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0510002</a:t>
                      </a:r>
                    </a:p>
                  </a:txBody>
                  <a:tcPr marL="64855" marR="64855" marT="0" marB="0" anchor="b"/>
                </a:tc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Türi Haldus</a:t>
                      </a:r>
                    </a:p>
                  </a:txBody>
                  <a:tcPr marL="64855" marR="6485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>
                          <a:effectLst/>
                        </a:rPr>
                        <a:t>222 436,00</a:t>
                      </a:r>
                    </a:p>
                  </a:txBody>
                  <a:tcPr marL="64855" marR="64855" marT="0" marB="0"/>
                </a:tc>
                <a:extLst>
                  <a:ext uri="{0D108BD9-81ED-4DB2-BD59-A6C34878D82A}">
                    <a16:rowId xmlns:a16="http://schemas.microsoft.com/office/drawing/2014/main" val="3095699700"/>
                  </a:ext>
                </a:extLst>
              </a:tr>
              <a:tr h="453614"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05101</a:t>
                      </a:r>
                    </a:p>
                  </a:txBody>
                  <a:tcPr marL="64855" marR="64855" marT="0" marB="0" anchor="b"/>
                </a:tc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Avalike alade puhastus</a:t>
                      </a:r>
                    </a:p>
                  </a:txBody>
                  <a:tcPr marL="64855" marR="6485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>
                          <a:effectLst/>
                        </a:rPr>
                        <a:t>552 000,00</a:t>
                      </a:r>
                    </a:p>
                  </a:txBody>
                  <a:tcPr marL="64855" marR="64855" marT="0" marB="0"/>
                </a:tc>
                <a:extLst>
                  <a:ext uri="{0D108BD9-81ED-4DB2-BD59-A6C34878D82A}">
                    <a16:rowId xmlns:a16="http://schemas.microsoft.com/office/drawing/2014/main" val="2817902909"/>
                  </a:ext>
                </a:extLst>
              </a:tr>
              <a:tr h="453614"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0510102</a:t>
                      </a:r>
                    </a:p>
                  </a:txBody>
                  <a:tcPr marL="64855" marR="64855" marT="0" marB="0" anchor="b"/>
                </a:tc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Türi Haldus</a:t>
                      </a:r>
                    </a:p>
                  </a:txBody>
                  <a:tcPr marL="64855" marR="6485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>
                          <a:effectLst/>
                        </a:rPr>
                        <a:t>552 000,00</a:t>
                      </a:r>
                    </a:p>
                  </a:txBody>
                  <a:tcPr marL="64855" marR="64855" marT="0" marB="0"/>
                </a:tc>
                <a:extLst>
                  <a:ext uri="{0D108BD9-81ED-4DB2-BD59-A6C34878D82A}">
                    <a16:rowId xmlns:a16="http://schemas.microsoft.com/office/drawing/2014/main" val="1372353171"/>
                  </a:ext>
                </a:extLst>
              </a:tr>
              <a:tr h="453614"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05200</a:t>
                      </a:r>
                    </a:p>
                  </a:txBody>
                  <a:tcPr marL="64855" marR="64855" marT="0" marB="0" anchor="b"/>
                </a:tc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Heitveekäitlus</a:t>
                      </a:r>
                    </a:p>
                  </a:txBody>
                  <a:tcPr marL="64855" marR="6485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>
                          <a:effectLst/>
                        </a:rPr>
                        <a:t>5 100,00</a:t>
                      </a:r>
                    </a:p>
                  </a:txBody>
                  <a:tcPr marL="64855" marR="64855" marT="0" marB="0"/>
                </a:tc>
                <a:extLst>
                  <a:ext uri="{0D108BD9-81ED-4DB2-BD59-A6C34878D82A}">
                    <a16:rowId xmlns:a16="http://schemas.microsoft.com/office/drawing/2014/main" val="117647049"/>
                  </a:ext>
                </a:extLst>
              </a:tr>
              <a:tr h="453614"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0520002</a:t>
                      </a:r>
                    </a:p>
                  </a:txBody>
                  <a:tcPr marL="64855" marR="64855" marT="0" marB="0" anchor="b"/>
                </a:tc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Türi Haldus</a:t>
                      </a:r>
                    </a:p>
                  </a:txBody>
                  <a:tcPr marL="64855" marR="6485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>
                          <a:effectLst/>
                        </a:rPr>
                        <a:t>5 100,00</a:t>
                      </a:r>
                    </a:p>
                  </a:txBody>
                  <a:tcPr marL="64855" marR="64855" marT="0" marB="0"/>
                </a:tc>
                <a:extLst>
                  <a:ext uri="{0D108BD9-81ED-4DB2-BD59-A6C34878D82A}">
                    <a16:rowId xmlns:a16="http://schemas.microsoft.com/office/drawing/2014/main" val="1523039472"/>
                  </a:ext>
                </a:extLst>
              </a:tr>
              <a:tr h="853861"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05400</a:t>
                      </a:r>
                    </a:p>
                  </a:txBody>
                  <a:tcPr marL="64855" marR="64855" marT="0" marB="0" anchor="b"/>
                </a:tc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Bioloogilise mitmekesisuse ja maastiku kaitse</a:t>
                      </a:r>
                    </a:p>
                  </a:txBody>
                  <a:tcPr marL="64855" marR="6485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>
                          <a:effectLst/>
                        </a:rPr>
                        <a:t>379 430,00</a:t>
                      </a:r>
                    </a:p>
                  </a:txBody>
                  <a:tcPr marL="64855" marR="64855" marT="0" marB="0"/>
                </a:tc>
                <a:extLst>
                  <a:ext uri="{0D108BD9-81ED-4DB2-BD59-A6C34878D82A}">
                    <a16:rowId xmlns:a16="http://schemas.microsoft.com/office/drawing/2014/main" val="500887365"/>
                  </a:ext>
                </a:extLst>
              </a:tr>
              <a:tr h="453614"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0540001</a:t>
                      </a:r>
                    </a:p>
                  </a:txBody>
                  <a:tcPr marL="64855" marR="64855" marT="0" marB="0" anchor="b"/>
                </a:tc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vald</a:t>
                      </a:r>
                    </a:p>
                  </a:txBody>
                  <a:tcPr marL="64855" marR="6485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>
                          <a:effectLst/>
                        </a:rPr>
                        <a:t>49 730,00</a:t>
                      </a:r>
                    </a:p>
                  </a:txBody>
                  <a:tcPr marL="64855" marR="64855" marT="0" marB="0"/>
                </a:tc>
                <a:extLst>
                  <a:ext uri="{0D108BD9-81ED-4DB2-BD59-A6C34878D82A}">
                    <a16:rowId xmlns:a16="http://schemas.microsoft.com/office/drawing/2014/main" val="1865866174"/>
                  </a:ext>
                </a:extLst>
              </a:tr>
              <a:tr h="453614"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0540002</a:t>
                      </a:r>
                    </a:p>
                  </a:txBody>
                  <a:tcPr marL="64855" marR="64855" marT="0" marB="0" anchor="b"/>
                </a:tc>
                <a:tc>
                  <a:txBody>
                    <a:bodyPr/>
                    <a:lstStyle/>
                    <a:p>
                      <a:r>
                        <a:rPr lang="en-US" sz="2600">
                          <a:effectLst/>
                        </a:rPr>
                        <a:t>Türi Haldus</a:t>
                      </a:r>
                    </a:p>
                  </a:txBody>
                  <a:tcPr marL="64855" marR="64855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600">
                          <a:effectLst/>
                        </a:rPr>
                        <a:t>329 700,00</a:t>
                      </a:r>
                    </a:p>
                  </a:txBody>
                  <a:tcPr marL="64855" marR="64855" marT="0" marB="0"/>
                </a:tc>
                <a:extLst>
                  <a:ext uri="{0D108BD9-81ED-4DB2-BD59-A6C34878D82A}">
                    <a16:rowId xmlns:a16="http://schemas.microsoft.com/office/drawing/2014/main" val="3027598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9846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460580C7DF2343894E13CE99B9A1B3" ma:contentTypeVersion="6" ma:contentTypeDescription="Create a new document." ma:contentTypeScope="" ma:versionID="111d2606170632c393793b02ba458c43">
  <xsd:schema xmlns:xsd="http://www.w3.org/2001/XMLSchema" xmlns:xs="http://www.w3.org/2001/XMLSchema" xmlns:p="http://schemas.microsoft.com/office/2006/metadata/properties" xmlns:ns2="4537493e-8df7-4db7-a89c-908e570c2c12" xmlns:ns3="b93abe8c-4706-4b83-a651-48a6a8a99720" targetNamespace="http://schemas.microsoft.com/office/2006/metadata/properties" ma:root="true" ma:fieldsID="51d1277c67a3be36333a6d610fcf3987" ns2:_="" ns3:_="">
    <xsd:import namespace="4537493e-8df7-4db7-a89c-908e570c2c12"/>
    <xsd:import namespace="b93abe8c-4706-4b83-a651-48a6a8a997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37493e-8df7-4db7-a89c-908e570c2c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abe8c-4706-4b83-a651-48a6a8a9972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17ED0CF-3C0B-4121-B10C-62FB01D64552}">
  <ds:schemaRefs>
    <ds:schemaRef ds:uri="4537493e-8df7-4db7-a89c-908e570c2c12"/>
    <ds:schemaRef ds:uri="b93abe8c-4706-4b83-a651-48a6a8a9972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CAB7069-22C5-4B95-AABA-28752DD3753B}">
  <ds:schemaRefs>
    <ds:schemaRef ds:uri="http://purl.org/dc/elements/1.1/"/>
    <ds:schemaRef ds:uri="b93abe8c-4706-4b83-a651-48a6a8a99720"/>
    <ds:schemaRef ds:uri="http://www.w3.org/XML/1998/namespace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4537493e-8df7-4db7-a89c-908e570c2c12"/>
  </ds:schemaRefs>
</ds:datastoreItem>
</file>

<file path=customXml/itemProps3.xml><?xml version="1.0" encoding="utf-8"?>
<ds:datastoreItem xmlns:ds="http://schemas.openxmlformats.org/officeDocument/2006/customXml" ds:itemID="{8B41B2FB-D354-4DA4-9C02-69784A76D7A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1553</Words>
  <Application>Microsoft Office PowerPoint</Application>
  <PresentationFormat>Laiekraan</PresentationFormat>
  <Paragraphs>749</Paragraphs>
  <Slides>17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Office'i kujundus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Kati Nõlvak</dc:creator>
  <cp:lastModifiedBy>Merike Lõhmus</cp:lastModifiedBy>
  <cp:revision>3</cp:revision>
  <dcterms:created xsi:type="dcterms:W3CDTF">2022-01-25T15:46:44Z</dcterms:created>
  <dcterms:modified xsi:type="dcterms:W3CDTF">2022-05-10T13:25:13Z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0x01010025460580C7DF2343894E13CE99B9A1B3</vt:lpwstr>
  </property>
</Properties>
</file>