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70" r:id="rId4"/>
    <p:sldId id="263" r:id="rId5"/>
    <p:sldId id="258" r:id="rId6"/>
    <p:sldId id="259" r:id="rId7"/>
    <p:sldId id="260" r:id="rId8"/>
    <p:sldId id="262" r:id="rId9"/>
    <p:sldId id="266" r:id="rId10"/>
    <p:sldId id="267" r:id="rId11"/>
    <p:sldId id="264" r:id="rId12"/>
    <p:sldId id="269" r:id="rId13"/>
    <p:sldId id="268" r:id="rId14"/>
    <p:sldId id="272" r:id="rId15"/>
    <p:sldId id="273" r:id="rId16"/>
    <p:sldId id="274" r:id="rId17"/>
    <p:sldId id="275" r:id="rId18"/>
    <p:sldId id="276" r:id="rId19"/>
    <p:sldId id="277" r:id="rId20"/>
    <p:sldId id="279" r:id="rId21"/>
    <p:sldId id="280" r:id="rId22"/>
    <p:sldId id="278" r:id="rId23"/>
    <p:sldId id="271" r:id="rId24"/>
    <p:sldId id="265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9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76A05E-0ACF-4330-981F-C182263E1A62}" v="12" dt="2026-01-20T09:07:13.6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eskmine laad 2 – rõh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2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336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ime Roosioja" userId="700ae85d-604a-41ab-9189-01def39d4c8d" providerId="ADAL" clId="{7017D834-C642-4A60-8B64-090D115D4E41}"/>
    <pc:docChg chg="undo custSel addSld delSld modSld sldOrd">
      <pc:chgData name="Aime Roosioja" userId="700ae85d-604a-41ab-9189-01def39d4c8d" providerId="ADAL" clId="{7017D834-C642-4A60-8B64-090D115D4E41}" dt="2026-01-20T09:41:40.352" v="5084" actId="20577"/>
      <pc:docMkLst>
        <pc:docMk/>
      </pc:docMkLst>
      <pc:sldChg chg="modSp mod">
        <pc:chgData name="Aime Roosioja" userId="700ae85d-604a-41ab-9189-01def39d4c8d" providerId="ADAL" clId="{7017D834-C642-4A60-8B64-090D115D4E41}" dt="2026-01-06T11:51:56.446" v="624" actId="20577"/>
        <pc:sldMkLst>
          <pc:docMk/>
          <pc:sldMk cId="1492362534" sldId="256"/>
        </pc:sldMkLst>
        <pc:spChg chg="mod">
          <ac:chgData name="Aime Roosioja" userId="700ae85d-604a-41ab-9189-01def39d4c8d" providerId="ADAL" clId="{7017D834-C642-4A60-8B64-090D115D4E41}" dt="2026-01-06T11:51:56.446" v="624" actId="20577"/>
          <ac:spMkLst>
            <pc:docMk/>
            <pc:sldMk cId="1492362534" sldId="256"/>
            <ac:spMk id="6" creationId="{FDE72D75-FC78-9285-53D6-0645A34EFAC5}"/>
          </ac:spMkLst>
        </pc:spChg>
      </pc:sldChg>
      <pc:sldChg chg="modSp mod">
        <pc:chgData name="Aime Roosioja" userId="700ae85d-604a-41ab-9189-01def39d4c8d" providerId="ADAL" clId="{7017D834-C642-4A60-8B64-090D115D4E41}" dt="2026-01-06T11:30:13.600" v="51" actId="20577"/>
        <pc:sldMkLst>
          <pc:docMk/>
          <pc:sldMk cId="3795267568" sldId="259"/>
        </pc:sldMkLst>
        <pc:spChg chg="mod">
          <ac:chgData name="Aime Roosioja" userId="700ae85d-604a-41ab-9189-01def39d4c8d" providerId="ADAL" clId="{7017D834-C642-4A60-8B64-090D115D4E41}" dt="2026-01-06T11:30:13.600" v="51" actId="20577"/>
          <ac:spMkLst>
            <pc:docMk/>
            <pc:sldMk cId="3795267568" sldId="259"/>
            <ac:spMk id="2" creationId="{00000000-0000-0000-0000-000000000000}"/>
          </ac:spMkLst>
        </pc:spChg>
        <pc:spChg chg="mod">
          <ac:chgData name="Aime Roosioja" userId="700ae85d-604a-41ab-9189-01def39d4c8d" providerId="ADAL" clId="{7017D834-C642-4A60-8B64-090D115D4E41}" dt="2026-01-06T11:30:04.923" v="37" actId="14100"/>
          <ac:spMkLst>
            <pc:docMk/>
            <pc:sldMk cId="3795267568" sldId="259"/>
            <ac:spMk id="3" creationId="{00000000-0000-0000-0000-000000000000}"/>
          </ac:spMkLst>
        </pc:spChg>
      </pc:sldChg>
      <pc:sldChg chg="modSp mod">
        <pc:chgData name="Aime Roosioja" userId="700ae85d-604a-41ab-9189-01def39d4c8d" providerId="ADAL" clId="{7017D834-C642-4A60-8B64-090D115D4E41}" dt="2026-01-06T11:32:46.772" v="120" actId="20577"/>
        <pc:sldMkLst>
          <pc:docMk/>
          <pc:sldMk cId="1396636214" sldId="260"/>
        </pc:sldMkLst>
        <pc:spChg chg="mod">
          <ac:chgData name="Aime Roosioja" userId="700ae85d-604a-41ab-9189-01def39d4c8d" providerId="ADAL" clId="{7017D834-C642-4A60-8B64-090D115D4E41}" dt="2026-01-06T11:32:46.772" v="120" actId="20577"/>
          <ac:spMkLst>
            <pc:docMk/>
            <pc:sldMk cId="1396636214" sldId="260"/>
            <ac:spMk id="9" creationId="{87011F12-FD10-D881-41C1-6B3446232DDD}"/>
          </ac:spMkLst>
        </pc:spChg>
      </pc:sldChg>
      <pc:sldChg chg="modSp mod">
        <pc:chgData name="Aime Roosioja" userId="700ae85d-604a-41ab-9189-01def39d4c8d" providerId="ADAL" clId="{7017D834-C642-4A60-8B64-090D115D4E41}" dt="2026-01-06T11:44:13.139" v="458" actId="20577"/>
        <pc:sldMkLst>
          <pc:docMk/>
          <pc:sldMk cId="4059040777" sldId="262"/>
        </pc:sldMkLst>
        <pc:spChg chg="mod">
          <ac:chgData name="Aime Roosioja" userId="700ae85d-604a-41ab-9189-01def39d4c8d" providerId="ADAL" clId="{7017D834-C642-4A60-8B64-090D115D4E41}" dt="2026-01-06T11:44:13.139" v="458" actId="20577"/>
          <ac:spMkLst>
            <pc:docMk/>
            <pc:sldMk cId="4059040777" sldId="262"/>
            <ac:spMk id="3" creationId="{BEF49449-2D95-C359-DD26-D484235A7396}"/>
          </ac:spMkLst>
        </pc:spChg>
      </pc:sldChg>
      <pc:sldChg chg="addSp delSp modSp mod">
        <pc:chgData name="Aime Roosioja" userId="700ae85d-604a-41ab-9189-01def39d4c8d" providerId="ADAL" clId="{7017D834-C642-4A60-8B64-090D115D4E41}" dt="2026-01-12T08:09:22.645" v="1063" actId="14734"/>
        <pc:sldMkLst>
          <pc:docMk/>
          <pc:sldMk cId="3564566385" sldId="264"/>
        </pc:sldMkLst>
        <pc:spChg chg="mod">
          <ac:chgData name="Aime Roosioja" userId="700ae85d-604a-41ab-9189-01def39d4c8d" providerId="ADAL" clId="{7017D834-C642-4A60-8B64-090D115D4E41}" dt="2026-01-06T12:28:08.621" v="967" actId="20577"/>
          <ac:spMkLst>
            <pc:docMk/>
            <pc:sldMk cId="3564566385" sldId="264"/>
            <ac:spMk id="9" creationId="{1923EAC9-C5FE-179C-6CDE-515289A48262}"/>
          </ac:spMkLst>
        </pc:spChg>
        <pc:graphicFrameChg chg="add mod modGraphic">
          <ac:chgData name="Aime Roosioja" userId="700ae85d-604a-41ab-9189-01def39d4c8d" providerId="ADAL" clId="{7017D834-C642-4A60-8B64-090D115D4E41}" dt="2026-01-12T08:09:22.645" v="1063" actId="14734"/>
          <ac:graphicFrameMkLst>
            <pc:docMk/>
            <pc:sldMk cId="3564566385" sldId="264"/>
            <ac:graphicFrameMk id="4" creationId="{42734AF4-8E43-034D-900A-3E0AD522B901}"/>
          </ac:graphicFrameMkLst>
        </pc:graphicFrameChg>
      </pc:sldChg>
      <pc:sldChg chg="modSp mod ord">
        <pc:chgData name="Aime Roosioja" userId="700ae85d-604a-41ab-9189-01def39d4c8d" providerId="ADAL" clId="{7017D834-C642-4A60-8B64-090D115D4E41}" dt="2026-01-20T09:01:39.392" v="3938" actId="20577"/>
        <pc:sldMkLst>
          <pc:docMk/>
          <pc:sldMk cId="2561255496" sldId="265"/>
        </pc:sldMkLst>
        <pc:spChg chg="mod">
          <ac:chgData name="Aime Roosioja" userId="700ae85d-604a-41ab-9189-01def39d4c8d" providerId="ADAL" clId="{7017D834-C642-4A60-8B64-090D115D4E41}" dt="2026-01-20T09:01:39.392" v="3938" actId="20577"/>
          <ac:spMkLst>
            <pc:docMk/>
            <pc:sldMk cId="2561255496" sldId="265"/>
            <ac:spMk id="2" creationId="{AEEBE680-B240-C591-25A9-A2698A12ED76}"/>
          </ac:spMkLst>
        </pc:spChg>
      </pc:sldChg>
      <pc:sldChg chg="modSp mod">
        <pc:chgData name="Aime Roosioja" userId="700ae85d-604a-41ab-9189-01def39d4c8d" providerId="ADAL" clId="{7017D834-C642-4A60-8B64-090D115D4E41}" dt="2026-01-12T06:28:35.707" v="1005" actId="20577"/>
        <pc:sldMkLst>
          <pc:docMk/>
          <pc:sldMk cId="1640296464" sldId="266"/>
        </pc:sldMkLst>
        <pc:spChg chg="mod">
          <ac:chgData name="Aime Roosioja" userId="700ae85d-604a-41ab-9189-01def39d4c8d" providerId="ADAL" clId="{7017D834-C642-4A60-8B64-090D115D4E41}" dt="2026-01-12T06:28:35.707" v="1005" actId="20577"/>
          <ac:spMkLst>
            <pc:docMk/>
            <pc:sldMk cId="1640296464" sldId="266"/>
            <ac:spMk id="3" creationId="{74186FEE-8B8F-7E1B-7A83-C540692F007E}"/>
          </ac:spMkLst>
        </pc:spChg>
      </pc:sldChg>
      <pc:sldChg chg="modSp mod">
        <pc:chgData name="Aime Roosioja" userId="700ae85d-604a-41ab-9189-01def39d4c8d" providerId="ADAL" clId="{7017D834-C642-4A60-8B64-090D115D4E41}" dt="2026-01-06T11:57:23.203" v="948" actId="20577"/>
        <pc:sldMkLst>
          <pc:docMk/>
          <pc:sldMk cId="225361624" sldId="267"/>
        </pc:sldMkLst>
        <pc:spChg chg="mod">
          <ac:chgData name="Aime Roosioja" userId="700ae85d-604a-41ab-9189-01def39d4c8d" providerId="ADAL" clId="{7017D834-C642-4A60-8B64-090D115D4E41}" dt="2026-01-06T11:57:23.203" v="948" actId="20577"/>
          <ac:spMkLst>
            <pc:docMk/>
            <pc:sldMk cId="225361624" sldId="267"/>
            <ac:spMk id="3" creationId="{31315421-6428-0AB2-605D-BC09936D2295}"/>
          </ac:spMkLst>
        </pc:spChg>
      </pc:sldChg>
      <pc:sldChg chg="addSp delSp modSp mod">
        <pc:chgData name="Aime Roosioja" userId="700ae85d-604a-41ab-9189-01def39d4c8d" providerId="ADAL" clId="{7017D834-C642-4A60-8B64-090D115D4E41}" dt="2026-01-12T08:13:28.922" v="1077" actId="255"/>
        <pc:sldMkLst>
          <pc:docMk/>
          <pc:sldMk cId="1445167683" sldId="268"/>
        </pc:sldMkLst>
        <pc:graphicFrameChg chg="add mod modGraphic">
          <ac:chgData name="Aime Roosioja" userId="700ae85d-604a-41ab-9189-01def39d4c8d" providerId="ADAL" clId="{7017D834-C642-4A60-8B64-090D115D4E41}" dt="2026-01-12T08:13:28.922" v="1077" actId="255"/>
          <ac:graphicFrameMkLst>
            <pc:docMk/>
            <pc:sldMk cId="1445167683" sldId="268"/>
            <ac:graphicFrameMk id="8" creationId="{1B5C640A-3ADE-5ACA-FC6F-F2458495C9B5}"/>
          </ac:graphicFrameMkLst>
        </pc:graphicFrameChg>
      </pc:sldChg>
      <pc:sldChg chg="addSp delSp modSp mod">
        <pc:chgData name="Aime Roosioja" userId="700ae85d-604a-41ab-9189-01def39d4c8d" providerId="ADAL" clId="{7017D834-C642-4A60-8B64-090D115D4E41}" dt="2026-01-12T08:11:33.709" v="1070" actId="255"/>
        <pc:sldMkLst>
          <pc:docMk/>
          <pc:sldMk cId="1664154727" sldId="269"/>
        </pc:sldMkLst>
        <pc:graphicFrameChg chg="add mod modGraphic">
          <ac:chgData name="Aime Roosioja" userId="700ae85d-604a-41ab-9189-01def39d4c8d" providerId="ADAL" clId="{7017D834-C642-4A60-8B64-090D115D4E41}" dt="2026-01-12T08:11:33.709" v="1070" actId="255"/>
          <ac:graphicFrameMkLst>
            <pc:docMk/>
            <pc:sldMk cId="1664154727" sldId="269"/>
            <ac:graphicFrameMk id="10" creationId="{05718E68-22E8-6AD0-AFE5-98D06FBA93DE}"/>
          </ac:graphicFrameMkLst>
        </pc:graphicFrameChg>
      </pc:sldChg>
      <pc:sldChg chg="modSp mod">
        <pc:chgData name="Aime Roosioja" userId="700ae85d-604a-41ab-9189-01def39d4c8d" providerId="ADAL" clId="{7017D834-C642-4A60-8B64-090D115D4E41}" dt="2026-01-06T11:51:23.028" v="622" actId="20577"/>
        <pc:sldMkLst>
          <pc:docMk/>
          <pc:sldMk cId="1108680448" sldId="270"/>
        </pc:sldMkLst>
        <pc:spChg chg="mod">
          <ac:chgData name="Aime Roosioja" userId="700ae85d-604a-41ab-9189-01def39d4c8d" providerId="ADAL" clId="{7017D834-C642-4A60-8B64-090D115D4E41}" dt="2026-01-06T11:51:23.028" v="622" actId="20577"/>
          <ac:spMkLst>
            <pc:docMk/>
            <pc:sldMk cId="1108680448" sldId="270"/>
            <ac:spMk id="5" creationId="{16377DB2-3378-88AF-B58B-B7D7E6BA144D}"/>
          </ac:spMkLst>
        </pc:spChg>
      </pc:sldChg>
      <pc:sldChg chg="del">
        <pc:chgData name="Aime Roosioja" userId="700ae85d-604a-41ab-9189-01def39d4c8d" providerId="ADAL" clId="{7017D834-C642-4A60-8B64-090D115D4E41}" dt="2026-01-20T09:01:11.057" v="3919" actId="2696"/>
        <pc:sldMkLst>
          <pc:docMk/>
          <pc:sldMk cId="337052092" sldId="271"/>
        </pc:sldMkLst>
      </pc:sldChg>
      <pc:sldChg chg="add">
        <pc:chgData name="Aime Roosioja" userId="700ae85d-604a-41ab-9189-01def39d4c8d" providerId="ADAL" clId="{7017D834-C642-4A60-8B64-090D115D4E41}" dt="2026-01-20T09:01:17.775" v="3920"/>
        <pc:sldMkLst>
          <pc:docMk/>
          <pc:sldMk cId="3798586125" sldId="271"/>
        </pc:sldMkLst>
      </pc:sldChg>
      <pc:sldChg chg="modSp mod">
        <pc:chgData name="Aime Roosioja" userId="700ae85d-604a-41ab-9189-01def39d4c8d" providerId="ADAL" clId="{7017D834-C642-4A60-8B64-090D115D4E41}" dt="2026-01-12T08:24:19.750" v="1171" actId="20577"/>
        <pc:sldMkLst>
          <pc:docMk/>
          <pc:sldMk cId="135364964" sldId="272"/>
        </pc:sldMkLst>
        <pc:spChg chg="mod">
          <ac:chgData name="Aime Roosioja" userId="700ae85d-604a-41ab-9189-01def39d4c8d" providerId="ADAL" clId="{7017D834-C642-4A60-8B64-090D115D4E41}" dt="2026-01-12T08:24:19.750" v="1171" actId="20577"/>
          <ac:spMkLst>
            <pc:docMk/>
            <pc:sldMk cId="135364964" sldId="272"/>
            <ac:spMk id="3" creationId="{1E175B46-86F6-1BBD-D6E4-C5969A56D0B0}"/>
          </ac:spMkLst>
        </pc:spChg>
      </pc:sldChg>
      <pc:sldChg chg="modSp mod">
        <pc:chgData name="Aime Roosioja" userId="700ae85d-604a-41ab-9189-01def39d4c8d" providerId="ADAL" clId="{7017D834-C642-4A60-8B64-090D115D4E41}" dt="2026-01-12T08:26:03.357" v="1205" actId="20577"/>
        <pc:sldMkLst>
          <pc:docMk/>
          <pc:sldMk cId="2129815584" sldId="273"/>
        </pc:sldMkLst>
        <pc:spChg chg="mod">
          <ac:chgData name="Aime Roosioja" userId="700ae85d-604a-41ab-9189-01def39d4c8d" providerId="ADAL" clId="{7017D834-C642-4A60-8B64-090D115D4E41}" dt="2026-01-12T08:26:03.357" v="1205" actId="20577"/>
          <ac:spMkLst>
            <pc:docMk/>
            <pc:sldMk cId="2129815584" sldId="273"/>
            <ac:spMk id="3" creationId="{0A52114F-2F00-2371-4105-F5313F0B3E43}"/>
          </ac:spMkLst>
        </pc:spChg>
      </pc:sldChg>
      <pc:sldChg chg="addSp delSp modSp mod">
        <pc:chgData name="Aime Roosioja" userId="700ae85d-604a-41ab-9189-01def39d4c8d" providerId="ADAL" clId="{7017D834-C642-4A60-8B64-090D115D4E41}" dt="2026-01-12T08:32:14.358" v="1216" actId="255"/>
        <pc:sldMkLst>
          <pc:docMk/>
          <pc:sldMk cId="1440810376" sldId="274"/>
        </pc:sldMkLst>
        <pc:graphicFrameChg chg="add mod modGraphic">
          <ac:chgData name="Aime Roosioja" userId="700ae85d-604a-41ab-9189-01def39d4c8d" providerId="ADAL" clId="{7017D834-C642-4A60-8B64-090D115D4E41}" dt="2026-01-12T08:32:14.358" v="1216" actId="255"/>
          <ac:graphicFrameMkLst>
            <pc:docMk/>
            <pc:sldMk cId="1440810376" sldId="274"/>
            <ac:graphicFrameMk id="9" creationId="{2B30D99B-B7C5-85A2-2BC5-66E1BE3EE431}"/>
          </ac:graphicFrameMkLst>
        </pc:graphicFrameChg>
      </pc:sldChg>
      <pc:sldChg chg="addSp delSp modSp mod setBg">
        <pc:chgData name="Aime Roosioja" userId="700ae85d-604a-41ab-9189-01def39d4c8d" providerId="ADAL" clId="{7017D834-C642-4A60-8B64-090D115D4E41}" dt="2026-01-12T08:36:58.477" v="1389" actId="14734"/>
        <pc:sldMkLst>
          <pc:docMk/>
          <pc:sldMk cId="1880517613" sldId="275"/>
        </pc:sldMkLst>
        <pc:spChg chg="mod">
          <ac:chgData name="Aime Roosioja" userId="700ae85d-604a-41ab-9189-01def39d4c8d" providerId="ADAL" clId="{7017D834-C642-4A60-8B64-090D115D4E41}" dt="2026-01-12T08:33:47.911" v="1247" actId="26606"/>
          <ac:spMkLst>
            <pc:docMk/>
            <pc:sldMk cId="1880517613" sldId="275"/>
            <ac:spMk id="2" creationId="{17DAC9B9-EE34-D336-39EC-48E15B1D2DDC}"/>
          </ac:spMkLst>
        </pc:spChg>
        <pc:spChg chg="mod">
          <ac:chgData name="Aime Roosioja" userId="700ae85d-604a-41ab-9189-01def39d4c8d" providerId="ADAL" clId="{7017D834-C642-4A60-8B64-090D115D4E41}" dt="2026-01-12T08:33:47.911" v="1247" actId="26606"/>
          <ac:spMkLst>
            <pc:docMk/>
            <pc:sldMk cId="1880517613" sldId="275"/>
            <ac:spMk id="5" creationId="{E8251703-AFF9-4DDD-3F27-F437CC7D0985}"/>
          </ac:spMkLst>
        </pc:spChg>
        <pc:spChg chg="mod">
          <ac:chgData name="Aime Roosioja" userId="700ae85d-604a-41ab-9189-01def39d4c8d" providerId="ADAL" clId="{7017D834-C642-4A60-8B64-090D115D4E41}" dt="2026-01-12T08:33:47.911" v="1247" actId="26606"/>
          <ac:spMkLst>
            <pc:docMk/>
            <pc:sldMk cId="1880517613" sldId="275"/>
            <ac:spMk id="6" creationId="{76680081-050E-001E-C128-511B202869BC}"/>
          </ac:spMkLst>
        </pc:spChg>
        <pc:spChg chg="add del mod">
          <ac:chgData name="Aime Roosioja" userId="700ae85d-604a-41ab-9189-01def39d4c8d" providerId="ADAL" clId="{7017D834-C642-4A60-8B64-090D115D4E41}" dt="2026-01-12T08:35:45.807" v="1373" actId="20577"/>
          <ac:spMkLst>
            <pc:docMk/>
            <pc:sldMk cId="1880517613" sldId="275"/>
            <ac:spMk id="8" creationId="{DAD95B40-12D9-96DE-DB85-9B521A56E84B}"/>
          </ac:spMkLst>
        </pc:spChg>
        <pc:graphicFrameChg chg="add mod modGraphic">
          <ac:chgData name="Aime Roosioja" userId="700ae85d-604a-41ab-9189-01def39d4c8d" providerId="ADAL" clId="{7017D834-C642-4A60-8B64-090D115D4E41}" dt="2026-01-12T08:36:58.477" v="1389" actId="14734"/>
          <ac:graphicFrameMkLst>
            <pc:docMk/>
            <pc:sldMk cId="1880517613" sldId="275"/>
            <ac:graphicFrameMk id="3" creationId="{C9E0807A-E97A-67A4-642E-E7FD1E9B2D62}"/>
          </ac:graphicFrameMkLst>
        </pc:graphicFrameChg>
        <pc:picChg chg="ord">
          <ac:chgData name="Aime Roosioja" userId="700ae85d-604a-41ab-9189-01def39d4c8d" providerId="ADAL" clId="{7017D834-C642-4A60-8B64-090D115D4E41}" dt="2026-01-12T08:33:47.911" v="1247" actId="26606"/>
          <ac:picMkLst>
            <pc:docMk/>
            <pc:sldMk cId="1880517613" sldId="275"/>
            <ac:picMk id="4" creationId="{4B1DC0C7-42E6-2FD5-63CD-DAAE22513D87}"/>
          </ac:picMkLst>
        </pc:picChg>
      </pc:sldChg>
      <pc:sldChg chg="modSp mod">
        <pc:chgData name="Aime Roosioja" userId="700ae85d-604a-41ab-9189-01def39d4c8d" providerId="ADAL" clId="{7017D834-C642-4A60-8B64-090D115D4E41}" dt="2026-01-12T08:42:20.447" v="1738" actId="20577"/>
        <pc:sldMkLst>
          <pc:docMk/>
          <pc:sldMk cId="1331195482" sldId="276"/>
        </pc:sldMkLst>
        <pc:spChg chg="mod">
          <ac:chgData name="Aime Roosioja" userId="700ae85d-604a-41ab-9189-01def39d4c8d" providerId="ADAL" clId="{7017D834-C642-4A60-8B64-090D115D4E41}" dt="2026-01-12T08:42:20.447" v="1738" actId="20577"/>
          <ac:spMkLst>
            <pc:docMk/>
            <pc:sldMk cId="1331195482" sldId="276"/>
            <ac:spMk id="8" creationId="{C2C84983-9D6D-A0F1-C4B5-13D9F77F3350}"/>
          </ac:spMkLst>
        </pc:spChg>
      </pc:sldChg>
      <pc:sldChg chg="modSp new mod">
        <pc:chgData name="Aime Roosioja" userId="700ae85d-604a-41ab-9189-01def39d4c8d" providerId="ADAL" clId="{7017D834-C642-4A60-8B64-090D115D4E41}" dt="2026-01-20T09:40:46.388" v="5076" actId="20577"/>
        <pc:sldMkLst>
          <pc:docMk/>
          <pc:sldMk cId="264981305" sldId="277"/>
        </pc:sldMkLst>
        <pc:spChg chg="mod">
          <ac:chgData name="Aime Roosioja" userId="700ae85d-604a-41ab-9189-01def39d4c8d" providerId="ADAL" clId="{7017D834-C642-4A60-8B64-090D115D4E41}" dt="2026-01-19T09:26:19.068" v="1763" actId="122"/>
          <ac:spMkLst>
            <pc:docMk/>
            <pc:sldMk cId="264981305" sldId="277"/>
            <ac:spMk id="2" creationId="{DFB74FA8-7902-F271-3F19-16861BCA2118}"/>
          </ac:spMkLst>
        </pc:spChg>
        <pc:spChg chg="mod">
          <ac:chgData name="Aime Roosioja" userId="700ae85d-604a-41ab-9189-01def39d4c8d" providerId="ADAL" clId="{7017D834-C642-4A60-8B64-090D115D4E41}" dt="2026-01-20T09:40:46.388" v="5076" actId="20577"/>
          <ac:spMkLst>
            <pc:docMk/>
            <pc:sldMk cId="264981305" sldId="277"/>
            <ac:spMk id="3" creationId="{50AC799F-62D4-6437-5E6D-4B968DC691E6}"/>
          </ac:spMkLst>
        </pc:spChg>
      </pc:sldChg>
      <pc:sldChg chg="new del">
        <pc:chgData name="Aime Roosioja" userId="700ae85d-604a-41ab-9189-01def39d4c8d" providerId="ADAL" clId="{7017D834-C642-4A60-8B64-090D115D4E41}" dt="2026-01-19T09:43:38.485" v="2276" actId="680"/>
        <pc:sldMkLst>
          <pc:docMk/>
          <pc:sldMk cId="1367340614" sldId="278"/>
        </pc:sldMkLst>
      </pc:sldChg>
      <pc:sldChg chg="modSp new mod">
        <pc:chgData name="Aime Roosioja" userId="700ae85d-604a-41ab-9189-01def39d4c8d" providerId="ADAL" clId="{7017D834-C642-4A60-8B64-090D115D4E41}" dt="2026-01-19T10:10:35.989" v="3918" actId="20577"/>
        <pc:sldMkLst>
          <pc:docMk/>
          <pc:sldMk cId="2987239383" sldId="278"/>
        </pc:sldMkLst>
        <pc:spChg chg="mod">
          <ac:chgData name="Aime Roosioja" userId="700ae85d-604a-41ab-9189-01def39d4c8d" providerId="ADAL" clId="{7017D834-C642-4A60-8B64-090D115D4E41}" dt="2026-01-19T09:44:09.349" v="2298" actId="14100"/>
          <ac:spMkLst>
            <pc:docMk/>
            <pc:sldMk cId="2987239383" sldId="278"/>
            <ac:spMk id="2" creationId="{379BA893-1524-6996-4C23-476D7A80A046}"/>
          </ac:spMkLst>
        </pc:spChg>
        <pc:spChg chg="mod">
          <ac:chgData name="Aime Roosioja" userId="700ae85d-604a-41ab-9189-01def39d4c8d" providerId="ADAL" clId="{7017D834-C642-4A60-8B64-090D115D4E41}" dt="2026-01-19T10:10:35.989" v="3918" actId="20577"/>
          <ac:spMkLst>
            <pc:docMk/>
            <pc:sldMk cId="2987239383" sldId="278"/>
            <ac:spMk id="3" creationId="{75B06C41-AFB6-0839-2BAA-C2F677D0517B}"/>
          </ac:spMkLst>
        </pc:spChg>
      </pc:sldChg>
      <pc:sldChg chg="new del">
        <pc:chgData name="Aime Roosioja" userId="700ae85d-604a-41ab-9189-01def39d4c8d" providerId="ADAL" clId="{7017D834-C642-4A60-8B64-090D115D4E41}" dt="2026-01-19T09:59:25.420" v="3234" actId="680"/>
        <pc:sldMkLst>
          <pc:docMk/>
          <pc:sldMk cId="3007460500" sldId="279"/>
        </pc:sldMkLst>
      </pc:sldChg>
      <pc:sldChg chg="modSp new mod">
        <pc:chgData name="Aime Roosioja" userId="700ae85d-604a-41ab-9189-01def39d4c8d" providerId="ADAL" clId="{7017D834-C642-4A60-8B64-090D115D4E41}" dt="2026-01-20T09:41:40.352" v="5084" actId="20577"/>
        <pc:sldMkLst>
          <pc:docMk/>
          <pc:sldMk cId="3497059165" sldId="279"/>
        </pc:sldMkLst>
        <pc:spChg chg="mod">
          <ac:chgData name="Aime Roosioja" userId="700ae85d-604a-41ab-9189-01def39d4c8d" providerId="ADAL" clId="{7017D834-C642-4A60-8B64-090D115D4E41}" dt="2026-01-19T10:00:12.222" v="3243" actId="122"/>
          <ac:spMkLst>
            <pc:docMk/>
            <pc:sldMk cId="3497059165" sldId="279"/>
            <ac:spMk id="2" creationId="{100BA9A8-AEFF-2C87-C347-68453C90CBFA}"/>
          </ac:spMkLst>
        </pc:spChg>
        <pc:spChg chg="mod">
          <ac:chgData name="Aime Roosioja" userId="700ae85d-604a-41ab-9189-01def39d4c8d" providerId="ADAL" clId="{7017D834-C642-4A60-8B64-090D115D4E41}" dt="2026-01-20T09:41:40.352" v="5084" actId="20577"/>
          <ac:spMkLst>
            <pc:docMk/>
            <pc:sldMk cId="3497059165" sldId="279"/>
            <ac:spMk id="3" creationId="{E1262670-A996-37D0-6937-7F9CBBCAF449}"/>
          </ac:spMkLst>
        </pc:spChg>
      </pc:sldChg>
      <pc:sldChg chg="modSp new mod">
        <pc:chgData name="Aime Roosioja" userId="700ae85d-604a-41ab-9189-01def39d4c8d" providerId="ADAL" clId="{7017D834-C642-4A60-8B64-090D115D4E41}" dt="2026-01-20T09:39:06.147" v="5005" actId="20577"/>
        <pc:sldMkLst>
          <pc:docMk/>
          <pc:sldMk cId="4026513525" sldId="280"/>
        </pc:sldMkLst>
        <pc:spChg chg="mod">
          <ac:chgData name="Aime Roosioja" userId="700ae85d-604a-41ab-9189-01def39d4c8d" providerId="ADAL" clId="{7017D834-C642-4A60-8B64-090D115D4E41}" dt="2026-01-20T09:12:33.075" v="4327" actId="27636"/>
          <ac:spMkLst>
            <pc:docMk/>
            <pc:sldMk cId="4026513525" sldId="280"/>
            <ac:spMk id="2" creationId="{4694B860-AE51-51EE-D27B-D45BB98E98C5}"/>
          </ac:spMkLst>
        </pc:spChg>
        <pc:spChg chg="mod">
          <ac:chgData name="Aime Roosioja" userId="700ae85d-604a-41ab-9189-01def39d4c8d" providerId="ADAL" clId="{7017D834-C642-4A60-8B64-090D115D4E41}" dt="2026-01-20T09:39:06.147" v="5005" actId="20577"/>
          <ac:spMkLst>
            <pc:docMk/>
            <pc:sldMk cId="4026513525" sldId="280"/>
            <ac:spMk id="3" creationId="{E96414F6-6C1A-6A70-C652-3CC0C418B89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se kohatäid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Kuupäeva kohatäid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008BE-5EC0-496E-9D9B-826CB6AEC67A}" type="datetimeFigureOut">
              <a:rPr lang="et-EE" smtClean="0"/>
              <a:t>20.01.2026</a:t>
            </a:fld>
            <a:endParaRPr lang="et-EE"/>
          </a:p>
        </p:txBody>
      </p:sp>
      <p:sp>
        <p:nvSpPr>
          <p:cNvPr id="4" name="Slaidi pildi kohatä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Märkmete kohatäid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B0A743-00C8-4EEE-9315-72F0741172EF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422806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t-EE"/>
              <a:t>Muutke pealkirja laadi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Klõpsake laadi muutmiseks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2C59D-2D8F-4BF4-9F43-C841B3CA5BE8}" type="datetime1">
              <a:rPr lang="en-US" smtClean="0"/>
              <a:t>1/20/2026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12.01.2026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alkiri ja pildial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t-EE"/>
              <a:t>Muutke pealkirja laadi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8D1CA-7060-4298-8BDA-88D2FF85CF63}" type="datetime1">
              <a:rPr lang="en-US" smtClean="0"/>
              <a:t>1/20/2026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12.01.2026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ldiallkirjaga ts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t-EE"/>
              <a:t>Muutke pealkirja laadi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DE4B2-D459-492D-8462-181E5E9B71A4}" type="datetime1">
              <a:rPr lang="en-US" smtClean="0"/>
              <a:t>1/20/2026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12.01.2026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iitka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t-EE"/>
              <a:t>Muutke pealkirja laadi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467F5-A7CD-46FC-BABC-8563F49D107A}" type="datetime1">
              <a:rPr lang="en-US" smtClean="0"/>
              <a:t>1/20/2026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12.01.2026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sitaadi visiitka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t-EE"/>
              <a:t>Muutke pealkirja laadi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3DFFF-69C1-4ABD-BF35-FB77C705FAF0}" type="datetime1">
              <a:rPr lang="en-US" smtClean="0"/>
              <a:t>1/20/2026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12.01.2026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Õige või v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t-EE"/>
              <a:t>Muutke pealkirja laadi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4BAE8-4184-43A5-98E0-361F0FD53D08}" type="datetime1">
              <a:rPr lang="en-US" smtClean="0"/>
              <a:t>1/20/2026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12.01.2026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pealkirja laadi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3EA4B-185A-4E15-BEF1-983A658D275E}" type="datetime1">
              <a:rPr lang="en-US" smtClean="0"/>
              <a:t>1/20/2026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12.01.2026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t-EE"/>
              <a:t>Muutke pealkirja laadi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FA06B-77CA-4CA9-8A27-C85DA1653F8A}" type="datetime1">
              <a:rPr lang="en-US" smtClean="0"/>
              <a:t>1/20/2026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12.01.2026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t-EE"/>
              <a:t>Muutke pealkirja laadi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7A0F8-3DF8-41FB-896E-73BCDFEA3D53}" type="datetime1">
              <a:rPr lang="en-US" smtClean="0"/>
              <a:t>1/20/2026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12.01.2026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t-EE"/>
              <a:t>Muutke pealkirja laadi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F0616-A794-45F0-A308-A207F700BA70}" type="datetime1">
              <a:rPr lang="en-US" smtClean="0"/>
              <a:t>1/20/2026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12.01.2026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pealkirja laadi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F8628-F8E9-4557-85B6-DEEB5E64D4DB}" type="datetime1">
              <a:rPr lang="en-US" smtClean="0"/>
              <a:t>1/20/2026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12.01.2026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t-EE"/>
              <a:t>Muutke pealkirja laadi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411C-FE51-4EC7-ADE8-EB85D506B34E}" type="datetime1">
              <a:rPr lang="en-US" smtClean="0"/>
              <a:t>1/20/2026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12.01.2026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t-EE"/>
              <a:t>Muutke pealkirja laadi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22A50-CA6C-421C-8C9A-8611633D1D48}" type="datetime1">
              <a:rPr lang="en-US" smtClean="0"/>
              <a:t>1/20/2026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12.01.2026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52DC-71D9-4650-84BB-459DBC77DF7D}" type="datetime1">
              <a:rPr lang="en-US" smtClean="0"/>
              <a:t>1/20/2026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12.01.2026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t-EE"/>
              <a:t>Muutke pealkirja laadi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D48D-8C82-4391-B8CE-B78E6F311AEF}" type="datetime1">
              <a:rPr lang="en-US" smtClean="0"/>
              <a:t>1/20/2026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12.01.2026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t-EE"/>
              <a:t>Muutke pealkirja laadi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t-EE"/>
              <a:t>Pildi lisamiseks klõpsake ikooni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D8596-C97E-4BF5-ABEF-1BA1FE65AE6F}" type="datetime1">
              <a:rPr lang="en-US" smtClean="0"/>
              <a:t>1/20/2026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12.01.2026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t-EE"/>
              <a:t>Muutke pealkirja laadi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6AB11-2E82-4D9B-BBA5-A93ECF0D1CD5}" type="datetime1">
              <a:rPr lang="en-US" smtClean="0"/>
              <a:t>1/20/2026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12.01.2026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minuomavalitsus.ee/omavalitsuste-finantsolukorra-indeks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gri.ee/regionaalareng-uhistransport/kohalikud-omavalitsused/finantskorraldus#finantsulevaated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t-EE" b="1" dirty="0">
                <a:solidFill>
                  <a:srgbClr val="0F9040"/>
                </a:solidFill>
              </a:rPr>
              <a:t>2026. AASTA EELARVE </a:t>
            </a:r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>
          <a:xfrm>
            <a:off x="1507067" y="4238724"/>
            <a:ext cx="7766936" cy="1096899"/>
          </a:xfrm>
        </p:spPr>
        <p:txBody>
          <a:bodyPr/>
          <a:lstStyle/>
          <a:p>
            <a:r>
              <a:rPr lang="et-EE" dirty="0"/>
              <a:t>Aime Roosioja</a:t>
            </a:r>
          </a:p>
          <a:p>
            <a:r>
              <a:rPr lang="et-EE" dirty="0"/>
              <a:t>Türi valla finantsjuht</a:t>
            </a:r>
          </a:p>
        </p:txBody>
      </p:sp>
      <p:pic>
        <p:nvPicPr>
          <p:cNvPr id="4" name="Pilt 3" descr="Pilt, millel on kujutatud puuvili, lõikepildid, joonisfilm&#10;&#10;Kirjeldus on genereeritud automaatselt">
            <a:extLst>
              <a:ext uri="{FF2B5EF4-FFF2-40B4-BE49-F238E27FC236}">
                <a16:creationId xmlns:a16="http://schemas.microsoft.com/office/drawing/2014/main" id="{46A8E4B5-5B73-7BCB-8E0F-A29AF8D10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7281" y="6041362"/>
            <a:ext cx="641750" cy="679578"/>
          </a:xfrm>
          <a:prstGeom prst="rect">
            <a:avLst/>
          </a:prstGeom>
        </p:spPr>
      </p:pic>
      <p:sp>
        <p:nvSpPr>
          <p:cNvPr id="6" name="Jaluse kohatäide 5">
            <a:extLst>
              <a:ext uri="{FF2B5EF4-FFF2-40B4-BE49-F238E27FC236}">
                <a16:creationId xmlns:a16="http://schemas.microsoft.com/office/drawing/2014/main" id="{FDE72D75-FC78-9285-53D6-0645A34EF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12.01.2026</a:t>
            </a:r>
            <a:endParaRPr lang="en-US" dirty="0"/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E6830F83-1C55-EF4F-31DE-6EC90EE14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362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8DC7D350-FF23-E74C-C009-E202504FB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52541"/>
          </a:xfrm>
        </p:spPr>
        <p:txBody>
          <a:bodyPr>
            <a:normAutofit fontScale="90000"/>
          </a:bodyPr>
          <a:lstStyle/>
          <a:p>
            <a:pPr algn="ctr"/>
            <a:r>
              <a:rPr lang="et-EE" dirty="0"/>
              <a:t>EELARVE ÜLESEHITUS</a:t>
            </a:r>
            <a:br>
              <a:rPr lang="et-EE" dirty="0"/>
            </a:br>
            <a:endParaRPr lang="et-EE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31315421-6428-0AB2-605D-BC09936D2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01777"/>
            <a:ext cx="8596668" cy="5144463"/>
          </a:xfrm>
        </p:spPr>
        <p:txBody>
          <a:bodyPr>
            <a:normAutofit/>
          </a:bodyPr>
          <a:lstStyle/>
          <a:p>
            <a:r>
              <a:rPr lang="et-EE" sz="2000" dirty="0"/>
              <a:t>Määrus koos seletuskirjaga</a:t>
            </a:r>
          </a:p>
          <a:p>
            <a:r>
              <a:rPr lang="et-EE" sz="2000" dirty="0"/>
              <a:t>Lisa 1 – Exceli tabel ehk vastavalt volikogu poolt kinnitatud liigendus</a:t>
            </a:r>
          </a:p>
          <a:p>
            <a:r>
              <a:rPr lang="et-EE" sz="2000" dirty="0"/>
              <a:t>Lisa 2 seletuskiri, milles on:</a:t>
            </a:r>
          </a:p>
          <a:p>
            <a:r>
              <a:rPr lang="et-EE" sz="2000" dirty="0"/>
              <a:t>2024. aasta eelarve, 2024. aasta täitmine, 2025. aasta eelarve, 2025. aasta täitmine seisuga 15. november, 2026. aasta eelarve eelnõu</a:t>
            </a:r>
          </a:p>
          <a:p>
            <a:r>
              <a:rPr lang="et-EE" sz="2000" dirty="0"/>
              <a:t>Seletuskirjal on lisad:</a:t>
            </a:r>
          </a:p>
          <a:p>
            <a:r>
              <a:rPr lang="et-EE" sz="2000" dirty="0"/>
              <a:t>Lisa 1 Asutuste omatulu liikide ja hallatavate asutuste kaupa;</a:t>
            </a:r>
          </a:p>
          <a:p>
            <a:r>
              <a:rPr lang="et-EE" sz="2000" dirty="0"/>
              <a:t>Lisa 2 Laenu põhiosa maksed alates 2026. aastast;</a:t>
            </a:r>
          </a:p>
          <a:p>
            <a:r>
              <a:rPr lang="et-EE" sz="2000" dirty="0"/>
              <a:t>Lisa 3 intresside maksed alates 2026. aastast;</a:t>
            </a:r>
          </a:p>
          <a:p>
            <a:r>
              <a:rPr lang="et-EE" sz="2000" dirty="0"/>
              <a:t>Lisa 4 Osakondade (asutuste) põhitegevuse kulud;</a:t>
            </a:r>
          </a:p>
          <a:p>
            <a:r>
              <a:rPr lang="et-EE" sz="2000" dirty="0"/>
              <a:t>Lisa 5 Osakondade (asutuste) põhitegevuse ja investeeringu kulud.</a:t>
            </a:r>
            <a:endParaRPr lang="et-EE" dirty="0"/>
          </a:p>
        </p:txBody>
      </p:sp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449DD3C5-98DA-E7EF-43A7-6FE015FC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12.01.2026</a:t>
            </a:r>
            <a:endParaRPr lang="en-US" dirty="0"/>
          </a:p>
        </p:txBody>
      </p:sp>
      <p:sp>
        <p:nvSpPr>
          <p:cNvPr id="5" name="Slaidinumbri kohatäide 4">
            <a:extLst>
              <a:ext uri="{FF2B5EF4-FFF2-40B4-BE49-F238E27FC236}">
                <a16:creationId xmlns:a16="http://schemas.microsoft.com/office/drawing/2014/main" id="{1DD3F288-EEC6-A8E7-74B4-495C2A034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61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6C34D30E-4C64-AAED-B601-79683168D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702091"/>
          </a:xfrm>
        </p:spPr>
        <p:txBody>
          <a:bodyPr>
            <a:normAutofit/>
          </a:bodyPr>
          <a:lstStyle/>
          <a:p>
            <a:pPr algn="ctr"/>
            <a:r>
              <a:rPr lang="et-EE" dirty="0">
                <a:solidFill>
                  <a:srgbClr val="0F9040"/>
                </a:solidFill>
              </a:rPr>
              <a:t>TULUMAKS</a:t>
            </a:r>
            <a:endParaRPr lang="et-EE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923EAC9-C5FE-179C-6CDE-515289A48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1425203"/>
            <a:ext cx="4064439" cy="4616159"/>
          </a:xfrm>
        </p:spPr>
        <p:txBody>
          <a:bodyPr>
            <a:normAutofit/>
          </a:bodyPr>
          <a:lstStyle/>
          <a:p>
            <a:r>
              <a:rPr lang="et-EE" dirty="0"/>
              <a:t>Laekub 8,5% (5,5%,2,5%) pensionidelt</a:t>
            </a:r>
          </a:p>
          <a:p>
            <a:r>
              <a:rPr lang="et-EE" dirty="0"/>
              <a:t>Laekub10,64%  (11,29 % ,11,89) muudelt tuludelt</a:t>
            </a:r>
          </a:p>
          <a:p>
            <a:endParaRPr lang="en-US" dirty="0"/>
          </a:p>
        </p:txBody>
      </p:sp>
      <p:pic>
        <p:nvPicPr>
          <p:cNvPr id="5" name="Sisu kohatäide 4" descr="Pilt, millel on kujutatud mustvalge, Kontoritarvikud, kaamera objektiiv, toas&#10;&#10;Kirjeldus on genereeritud automaatselt">
            <a:extLst>
              <a:ext uri="{FF2B5EF4-FFF2-40B4-BE49-F238E27FC236}">
                <a16:creationId xmlns:a16="http://schemas.microsoft.com/office/drawing/2014/main" id="{AFF5714A-F605-366C-1E91-CE8C250E58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334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pic>
        <p:nvPicPr>
          <p:cNvPr id="6" name="Pilt 5" descr="Pilt, millel on kujutatud puuvili, lõikepildid, joonisfilm&#10;&#10;Kirjeldus on genereeritud automaatselt">
            <a:extLst>
              <a:ext uri="{FF2B5EF4-FFF2-40B4-BE49-F238E27FC236}">
                <a16:creationId xmlns:a16="http://schemas.microsoft.com/office/drawing/2014/main" id="{E76E42E2-8662-BD7C-1144-6C9AABCE7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7281" y="6041362"/>
            <a:ext cx="641750" cy="679578"/>
          </a:xfrm>
          <a:prstGeom prst="rect">
            <a:avLst/>
          </a:prstGeom>
        </p:spPr>
      </p:pic>
      <p:sp>
        <p:nvSpPr>
          <p:cNvPr id="7" name="Jaluse kohatäide 6">
            <a:extLst>
              <a:ext uri="{FF2B5EF4-FFF2-40B4-BE49-F238E27FC236}">
                <a16:creationId xmlns:a16="http://schemas.microsoft.com/office/drawing/2014/main" id="{378A4021-9EF3-B59F-CE82-53EB4C07C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12.01.2026</a:t>
            </a:r>
            <a:endParaRPr lang="en-US" dirty="0"/>
          </a:p>
        </p:txBody>
      </p:sp>
      <p:sp>
        <p:nvSpPr>
          <p:cNvPr id="8" name="Slaidinumbri kohatäide 7">
            <a:extLst>
              <a:ext uri="{FF2B5EF4-FFF2-40B4-BE49-F238E27FC236}">
                <a16:creationId xmlns:a16="http://schemas.microsoft.com/office/drawing/2014/main" id="{AC9230B0-7179-2CF8-E425-D0359A319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42734AF4-8E43-034D-900A-3E0AD522B9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7083787"/>
              </p:ext>
            </p:extLst>
          </p:nvPr>
        </p:nvGraphicFramePr>
        <p:xfrm>
          <a:off x="5061269" y="2725268"/>
          <a:ext cx="4208855" cy="34296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83148">
                  <a:extLst>
                    <a:ext uri="{9D8B030D-6E8A-4147-A177-3AD203B41FA5}">
                      <a16:colId xmlns:a16="http://schemas.microsoft.com/office/drawing/2014/main" val="3341548517"/>
                    </a:ext>
                  </a:extLst>
                </a:gridCol>
                <a:gridCol w="1633099">
                  <a:extLst>
                    <a:ext uri="{9D8B030D-6E8A-4147-A177-3AD203B41FA5}">
                      <a16:colId xmlns:a16="http://schemas.microsoft.com/office/drawing/2014/main" val="195674648"/>
                    </a:ext>
                  </a:extLst>
                </a:gridCol>
                <a:gridCol w="1392608">
                  <a:extLst>
                    <a:ext uri="{9D8B030D-6E8A-4147-A177-3AD203B41FA5}">
                      <a16:colId xmlns:a16="http://schemas.microsoft.com/office/drawing/2014/main" val="1258703563"/>
                    </a:ext>
                  </a:extLst>
                </a:gridCol>
              </a:tblGrid>
              <a:tr h="40650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t-EE" sz="1600" u="none" strike="noStrike" baseline="0" dirty="0">
                          <a:effectLst/>
                        </a:rPr>
                        <a:t>aasta</a:t>
                      </a:r>
                      <a:endParaRPr lang="et-EE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t-EE" sz="1600" u="none" strike="noStrike" baseline="0" dirty="0">
                          <a:effectLst/>
                        </a:rPr>
                        <a:t>FIT</a:t>
                      </a:r>
                      <a:endParaRPr lang="et-EE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t-EE" sz="1600" u="none" strike="noStrike" baseline="0" dirty="0">
                          <a:effectLst/>
                        </a:rPr>
                        <a:t>kasv %</a:t>
                      </a:r>
                      <a:endParaRPr lang="et-EE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48225975"/>
                  </a:ext>
                </a:extLst>
              </a:tr>
              <a:tr h="406501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600" u="none" strike="noStrike" baseline="0">
                          <a:effectLst/>
                        </a:rPr>
                        <a:t>2020</a:t>
                      </a:r>
                      <a:endParaRPr lang="et-EE" sz="1600" b="0" i="0" u="none" strike="noStrike" baseline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600" u="none" strike="noStrike" baseline="0">
                          <a:effectLst/>
                        </a:rPr>
                        <a:t>8 574 105</a:t>
                      </a:r>
                      <a:endParaRPr lang="et-EE" sz="1600" b="0" i="0" u="none" strike="noStrike" baseline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600" u="none" strike="noStrike" baseline="0" dirty="0">
                          <a:effectLst/>
                        </a:rPr>
                        <a:t>0,00</a:t>
                      </a:r>
                      <a:endParaRPr lang="et-EE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095535211"/>
                  </a:ext>
                </a:extLst>
              </a:tr>
              <a:tr h="406501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600" u="none" strike="noStrike" baseline="0">
                          <a:effectLst/>
                        </a:rPr>
                        <a:t>2021</a:t>
                      </a:r>
                      <a:endParaRPr lang="et-EE" sz="1600" b="0" i="0" u="none" strike="noStrike" baseline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600" u="none" strike="noStrike" baseline="0">
                          <a:effectLst/>
                        </a:rPr>
                        <a:t>9 112 259</a:t>
                      </a:r>
                      <a:endParaRPr lang="et-EE" sz="1600" b="0" i="0" u="none" strike="noStrike" baseline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600" u="none" strike="noStrike" baseline="0" dirty="0">
                          <a:effectLst/>
                        </a:rPr>
                        <a:t>6,28</a:t>
                      </a:r>
                      <a:endParaRPr lang="et-EE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74119514"/>
                  </a:ext>
                </a:extLst>
              </a:tr>
              <a:tr h="406501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600" u="none" strike="noStrike" baseline="0">
                          <a:effectLst/>
                        </a:rPr>
                        <a:t>2022</a:t>
                      </a:r>
                      <a:endParaRPr lang="et-EE" sz="1600" b="0" i="0" u="none" strike="noStrike" baseline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600" u="none" strike="noStrike" baseline="0">
                          <a:effectLst/>
                        </a:rPr>
                        <a:t>10 059 622</a:t>
                      </a:r>
                      <a:endParaRPr lang="et-EE" sz="1600" b="0" i="0" u="none" strike="noStrike" baseline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600" u="none" strike="noStrike" baseline="0" dirty="0">
                          <a:effectLst/>
                        </a:rPr>
                        <a:t>10,40</a:t>
                      </a:r>
                      <a:endParaRPr lang="et-EE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08198668"/>
                  </a:ext>
                </a:extLst>
              </a:tr>
              <a:tr h="406501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600" u="none" strike="noStrike" baseline="0">
                          <a:effectLst/>
                        </a:rPr>
                        <a:t>2023</a:t>
                      </a:r>
                      <a:endParaRPr lang="et-EE" sz="1600" b="0" i="0" u="none" strike="noStrike" baseline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600" u="none" strike="noStrike" baseline="0">
                          <a:effectLst/>
                        </a:rPr>
                        <a:t>10 929 400</a:t>
                      </a:r>
                      <a:endParaRPr lang="et-EE" sz="1600" b="0" i="0" u="none" strike="noStrike" baseline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600" u="none" strike="noStrike" baseline="0" dirty="0">
                          <a:effectLst/>
                        </a:rPr>
                        <a:t>8,65</a:t>
                      </a:r>
                      <a:endParaRPr lang="et-EE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714825888"/>
                  </a:ext>
                </a:extLst>
              </a:tr>
              <a:tr h="406501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600" u="none" strike="noStrike" baseline="0">
                          <a:effectLst/>
                        </a:rPr>
                        <a:t>2024</a:t>
                      </a:r>
                      <a:endParaRPr lang="et-EE" sz="1600" b="0" i="0" u="none" strike="noStrike" baseline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600" u="none" strike="noStrike" baseline="0">
                          <a:effectLst/>
                        </a:rPr>
                        <a:t>12 184 354</a:t>
                      </a:r>
                      <a:endParaRPr lang="et-EE" sz="1600" b="0" i="0" u="none" strike="noStrike" baseline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600" u="none" strike="noStrike" baseline="0" dirty="0">
                          <a:effectLst/>
                        </a:rPr>
                        <a:t>11,48</a:t>
                      </a:r>
                      <a:endParaRPr lang="et-EE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72432265"/>
                  </a:ext>
                </a:extLst>
              </a:tr>
              <a:tr h="48948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t-EE" sz="1600" u="none" strike="noStrike" baseline="0">
                          <a:effectLst/>
                        </a:rPr>
                        <a:t>2025* kassapõhine</a:t>
                      </a:r>
                      <a:endParaRPr lang="et-EE" sz="1600" b="0" i="0" u="none" strike="noStrike" baseline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600" u="none" strike="noStrike" baseline="0">
                          <a:effectLst/>
                        </a:rPr>
                        <a:t>12 878 019</a:t>
                      </a:r>
                      <a:endParaRPr lang="et-EE" sz="1600" b="0" i="0" u="none" strike="noStrike" baseline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600" u="none" strike="noStrike" baseline="0" dirty="0">
                          <a:effectLst/>
                        </a:rPr>
                        <a:t>5,69</a:t>
                      </a:r>
                      <a:endParaRPr lang="et-EE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40201831"/>
                  </a:ext>
                </a:extLst>
              </a:tr>
              <a:tr h="48948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t-EE" sz="1600" u="none" strike="noStrike" baseline="0">
                          <a:effectLst/>
                        </a:rPr>
                        <a:t>2026** eelnõus</a:t>
                      </a:r>
                      <a:endParaRPr lang="et-EE" sz="1600" b="0" i="0" u="none" strike="noStrike" baseline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600" u="none" strike="noStrike" baseline="0">
                          <a:effectLst/>
                        </a:rPr>
                        <a:t>13 544 858</a:t>
                      </a:r>
                      <a:endParaRPr lang="et-EE" sz="1600" b="0" i="0" u="none" strike="noStrike" baseline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600" u="none" strike="noStrike" baseline="0" dirty="0">
                          <a:effectLst/>
                        </a:rPr>
                        <a:t>5,18</a:t>
                      </a:r>
                      <a:endParaRPr lang="et-EE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7845009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4566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10EBBF-EF78-B02F-649B-9613EC61E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272CBA00-7174-CFB9-B358-E2654AE11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702091"/>
          </a:xfrm>
        </p:spPr>
        <p:txBody>
          <a:bodyPr>
            <a:normAutofit/>
          </a:bodyPr>
          <a:lstStyle/>
          <a:p>
            <a:pPr algn="ctr"/>
            <a:r>
              <a:rPr lang="et-EE" dirty="0">
                <a:solidFill>
                  <a:srgbClr val="0F9040"/>
                </a:solidFill>
              </a:rPr>
              <a:t>MAAMAKS</a:t>
            </a:r>
            <a:endParaRPr lang="et-EE" dirty="0"/>
          </a:p>
        </p:txBody>
      </p:sp>
      <p:pic>
        <p:nvPicPr>
          <p:cNvPr id="5" name="Sisu kohatäide 4" descr="Pilt, millel on kujutatud mustvalge, Kontoritarvikud, kaamera objektiiv, toas&#10;&#10;Kirjeldus on genereeritud automaatselt">
            <a:extLst>
              <a:ext uri="{FF2B5EF4-FFF2-40B4-BE49-F238E27FC236}">
                <a16:creationId xmlns:a16="http://schemas.microsoft.com/office/drawing/2014/main" id="{633513B2-BFD0-1FA4-7877-2F03911E7C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334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4353D5EF-3DD9-9AC4-90C5-FB0F48A68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pic>
        <p:nvPicPr>
          <p:cNvPr id="6" name="Pilt 5" descr="Pilt, millel on kujutatud puuvili, lõikepildid, joonisfilm&#10;&#10;Kirjeldus on genereeritud automaatselt">
            <a:extLst>
              <a:ext uri="{FF2B5EF4-FFF2-40B4-BE49-F238E27FC236}">
                <a16:creationId xmlns:a16="http://schemas.microsoft.com/office/drawing/2014/main" id="{2DF1C59B-D9F9-FEE9-FDB4-41E2196B8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7281" y="6041362"/>
            <a:ext cx="641750" cy="679578"/>
          </a:xfrm>
          <a:prstGeom prst="rect">
            <a:avLst/>
          </a:prstGeom>
        </p:spPr>
      </p:pic>
      <p:sp>
        <p:nvSpPr>
          <p:cNvPr id="7" name="Jaluse kohatäide 6">
            <a:extLst>
              <a:ext uri="{FF2B5EF4-FFF2-40B4-BE49-F238E27FC236}">
                <a16:creationId xmlns:a16="http://schemas.microsoft.com/office/drawing/2014/main" id="{C929EC35-1755-C9F6-F18A-DD0662467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12.01.2026</a:t>
            </a:r>
            <a:endParaRPr lang="en-US" dirty="0"/>
          </a:p>
        </p:txBody>
      </p:sp>
      <p:sp>
        <p:nvSpPr>
          <p:cNvPr id="8" name="Slaidinumbri kohatäide 7">
            <a:extLst>
              <a:ext uri="{FF2B5EF4-FFF2-40B4-BE49-F238E27FC236}">
                <a16:creationId xmlns:a16="http://schemas.microsoft.com/office/drawing/2014/main" id="{2232C4A1-E88C-E4FD-5BB6-8A1FBDCD5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10" name="Sisu kohatäide 9">
            <a:extLst>
              <a:ext uri="{FF2B5EF4-FFF2-40B4-BE49-F238E27FC236}">
                <a16:creationId xmlns:a16="http://schemas.microsoft.com/office/drawing/2014/main" id="{05718E68-22E8-6AD0-AFE5-98D06FBA93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6828547"/>
              </p:ext>
            </p:extLst>
          </p:nvPr>
        </p:nvGraphicFramePr>
        <p:xfrm>
          <a:off x="5145865" y="1797269"/>
          <a:ext cx="4641367" cy="35173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31333">
                  <a:extLst>
                    <a:ext uri="{9D8B030D-6E8A-4147-A177-3AD203B41FA5}">
                      <a16:colId xmlns:a16="http://schemas.microsoft.com/office/drawing/2014/main" val="3440240953"/>
                    </a:ext>
                  </a:extLst>
                </a:gridCol>
                <a:gridCol w="1914564">
                  <a:extLst>
                    <a:ext uri="{9D8B030D-6E8A-4147-A177-3AD203B41FA5}">
                      <a16:colId xmlns:a16="http://schemas.microsoft.com/office/drawing/2014/main" val="4142915975"/>
                    </a:ext>
                  </a:extLst>
                </a:gridCol>
                <a:gridCol w="1595470">
                  <a:extLst>
                    <a:ext uri="{9D8B030D-6E8A-4147-A177-3AD203B41FA5}">
                      <a16:colId xmlns:a16="http://schemas.microsoft.com/office/drawing/2014/main" val="2638203618"/>
                    </a:ext>
                  </a:extLst>
                </a:gridCol>
              </a:tblGrid>
              <a:tr h="38328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t-EE" sz="1600" u="none" strike="noStrike" dirty="0">
                          <a:effectLst/>
                        </a:rPr>
                        <a:t>aasta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t-EE" sz="1600" u="none" strike="noStrike" dirty="0">
                          <a:effectLst/>
                        </a:rPr>
                        <a:t>maamaks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t-EE" sz="1600" u="none" strike="noStrike">
                          <a:effectLst/>
                        </a:rPr>
                        <a:t>kasv %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97015462"/>
                  </a:ext>
                </a:extLst>
              </a:tr>
              <a:tr h="383286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600" u="none" strike="noStrike">
                          <a:effectLst/>
                        </a:rPr>
                        <a:t>2020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600" u="none" strike="noStrike" dirty="0">
                          <a:effectLst/>
                        </a:rPr>
                        <a:t>524 523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600" u="none" strike="noStrike" dirty="0">
                          <a:effectLst/>
                        </a:rPr>
                        <a:t>0,00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56387418"/>
                  </a:ext>
                </a:extLst>
              </a:tr>
              <a:tr h="383286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600" u="none" strike="noStrike">
                          <a:effectLst/>
                        </a:rPr>
                        <a:t>2021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600" u="none" strike="noStrike">
                          <a:effectLst/>
                        </a:rPr>
                        <a:t>536 494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600" u="none" strike="noStrike" dirty="0">
                          <a:effectLst/>
                        </a:rPr>
                        <a:t>2,28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47631392"/>
                  </a:ext>
                </a:extLst>
              </a:tr>
              <a:tr h="383286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600" u="none" strike="noStrike">
                          <a:effectLst/>
                        </a:rPr>
                        <a:t>2022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600" u="none" strike="noStrike">
                          <a:effectLst/>
                        </a:rPr>
                        <a:t>529 355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600" u="none" strike="noStrike" dirty="0">
                          <a:effectLst/>
                        </a:rPr>
                        <a:t>-1,33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36199944"/>
                  </a:ext>
                </a:extLst>
              </a:tr>
              <a:tr h="383286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600" u="none" strike="noStrike">
                          <a:effectLst/>
                        </a:rPr>
                        <a:t>2023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600" u="none" strike="noStrike">
                          <a:effectLst/>
                        </a:rPr>
                        <a:t>526 585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600" u="none" strike="noStrike" dirty="0">
                          <a:effectLst/>
                        </a:rPr>
                        <a:t>-0,52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407009593"/>
                  </a:ext>
                </a:extLst>
              </a:tr>
              <a:tr h="383286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600" u="none" strike="noStrike">
                          <a:effectLst/>
                        </a:rPr>
                        <a:t>2024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600" u="none" strike="noStrike">
                          <a:effectLst/>
                        </a:rPr>
                        <a:t>561 564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600" u="none" strike="noStrike" dirty="0">
                          <a:effectLst/>
                        </a:rPr>
                        <a:t>6,64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12832470"/>
                  </a:ext>
                </a:extLst>
              </a:tr>
              <a:tr h="72234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t-EE" sz="1600" u="none" strike="noStrike">
                          <a:effectLst/>
                        </a:rPr>
                        <a:t>2025* kassapõhine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600" u="none" strike="noStrike">
                          <a:effectLst/>
                        </a:rPr>
                        <a:t>740 000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600" u="none" strike="noStrike" dirty="0">
                          <a:effectLst/>
                        </a:rPr>
                        <a:t>31,77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85483456"/>
                  </a:ext>
                </a:extLst>
              </a:tr>
              <a:tr h="38328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t-EE" sz="1600" u="none" strike="noStrike">
                          <a:effectLst/>
                        </a:rPr>
                        <a:t>2026** eelnõus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600" u="none" strike="noStrike">
                          <a:effectLst/>
                        </a:rPr>
                        <a:t>740 000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600" u="none" strike="noStrike" dirty="0">
                          <a:effectLst/>
                        </a:rPr>
                        <a:t>0,00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044275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4154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AEA513F5-BE0B-31D2-0D20-E575E4523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83172"/>
          </a:xfrm>
        </p:spPr>
        <p:txBody>
          <a:bodyPr>
            <a:normAutofit fontScale="90000"/>
          </a:bodyPr>
          <a:lstStyle/>
          <a:p>
            <a:pPr algn="ctr"/>
            <a:r>
              <a:rPr lang="et-EE" dirty="0"/>
              <a:t>TOETUSFONDI JAGUNEMINE</a:t>
            </a:r>
            <a:br>
              <a:rPr lang="et-EE" dirty="0"/>
            </a:br>
            <a:endParaRPr lang="et-EE" dirty="0"/>
          </a:p>
        </p:txBody>
      </p:sp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4C235662-6B92-DC70-20DE-22783E9D1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12.01.2026</a:t>
            </a:r>
            <a:endParaRPr lang="en-US" dirty="0"/>
          </a:p>
        </p:txBody>
      </p:sp>
      <p:sp>
        <p:nvSpPr>
          <p:cNvPr id="5" name="Slaidinumbri kohatäide 4">
            <a:extLst>
              <a:ext uri="{FF2B5EF4-FFF2-40B4-BE49-F238E27FC236}">
                <a16:creationId xmlns:a16="http://schemas.microsoft.com/office/drawing/2014/main" id="{8D98564B-884D-1656-3DCD-037ADE06D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8" name="Sisu kohatäide 7">
            <a:extLst>
              <a:ext uri="{FF2B5EF4-FFF2-40B4-BE49-F238E27FC236}">
                <a16:creationId xmlns:a16="http://schemas.microsoft.com/office/drawing/2014/main" id="{1B5C640A-3ADE-5ACA-FC6F-F2458495C9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6558083"/>
              </p:ext>
            </p:extLst>
          </p:nvPr>
        </p:nvGraphicFramePr>
        <p:xfrm>
          <a:off x="566058" y="1249575"/>
          <a:ext cx="8527142" cy="55667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23060">
                  <a:extLst>
                    <a:ext uri="{9D8B030D-6E8A-4147-A177-3AD203B41FA5}">
                      <a16:colId xmlns:a16="http://schemas.microsoft.com/office/drawing/2014/main" val="694039167"/>
                    </a:ext>
                  </a:extLst>
                </a:gridCol>
                <a:gridCol w="1154329">
                  <a:extLst>
                    <a:ext uri="{9D8B030D-6E8A-4147-A177-3AD203B41FA5}">
                      <a16:colId xmlns:a16="http://schemas.microsoft.com/office/drawing/2014/main" val="1593044501"/>
                    </a:ext>
                  </a:extLst>
                </a:gridCol>
                <a:gridCol w="1117092">
                  <a:extLst>
                    <a:ext uri="{9D8B030D-6E8A-4147-A177-3AD203B41FA5}">
                      <a16:colId xmlns:a16="http://schemas.microsoft.com/office/drawing/2014/main" val="1332616761"/>
                    </a:ext>
                  </a:extLst>
                </a:gridCol>
                <a:gridCol w="1042621">
                  <a:extLst>
                    <a:ext uri="{9D8B030D-6E8A-4147-A177-3AD203B41FA5}">
                      <a16:colId xmlns:a16="http://schemas.microsoft.com/office/drawing/2014/main" val="2013836084"/>
                    </a:ext>
                  </a:extLst>
                </a:gridCol>
                <a:gridCol w="1135711">
                  <a:extLst>
                    <a:ext uri="{9D8B030D-6E8A-4147-A177-3AD203B41FA5}">
                      <a16:colId xmlns:a16="http://schemas.microsoft.com/office/drawing/2014/main" val="2657036058"/>
                    </a:ext>
                  </a:extLst>
                </a:gridCol>
                <a:gridCol w="1154329">
                  <a:extLst>
                    <a:ext uri="{9D8B030D-6E8A-4147-A177-3AD203B41FA5}">
                      <a16:colId xmlns:a16="http://schemas.microsoft.com/office/drawing/2014/main" val="2502476973"/>
                    </a:ext>
                  </a:extLst>
                </a:gridCol>
              </a:tblGrid>
              <a:tr h="16408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Toetusfondi jaotus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2022 eelarve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2023 eelarve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2024 eelarve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2025 eelarve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2026 eelnõu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extLst>
                  <a:ext uri="{0D108BD9-81ED-4DB2-BD59-A6C34878D82A}">
                    <a16:rowId xmlns:a16="http://schemas.microsoft.com/office/drawing/2014/main" val="2752833734"/>
                  </a:ext>
                </a:extLst>
              </a:tr>
              <a:tr h="17775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Põhikooli õpetajate tööjõukuludeks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2 566 006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3 219 719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3 308 985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3 426 760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3 434 980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b"/>
                </a:tc>
                <a:extLst>
                  <a:ext uri="{0D108BD9-81ED-4DB2-BD59-A6C34878D82A}">
                    <a16:rowId xmlns:a16="http://schemas.microsoft.com/office/drawing/2014/main" val="2627136060"/>
                  </a:ext>
                </a:extLst>
              </a:tr>
              <a:tr h="28030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Gümnaasiumi õpetajate tööjõukuludeks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328 627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324 109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284 607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271 442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271 000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b"/>
                </a:tc>
                <a:extLst>
                  <a:ext uri="{0D108BD9-81ED-4DB2-BD59-A6C34878D82A}">
                    <a16:rowId xmlns:a16="http://schemas.microsoft.com/office/drawing/2014/main" val="3439705300"/>
                  </a:ext>
                </a:extLst>
              </a:tr>
              <a:tr h="35550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Õppekirjanduseks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61 343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60 853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58 710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58 539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58 000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b"/>
                </a:tc>
                <a:extLst>
                  <a:ext uri="{0D108BD9-81ED-4DB2-BD59-A6C34878D82A}">
                    <a16:rowId xmlns:a16="http://schemas.microsoft.com/office/drawing/2014/main" val="2372755474"/>
                  </a:ext>
                </a:extLst>
              </a:tr>
              <a:tr h="17775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Koolilõunaks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185 675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183 925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177 450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176 750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176 000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b"/>
                </a:tc>
                <a:extLst>
                  <a:ext uri="{0D108BD9-81ED-4DB2-BD59-A6C34878D82A}">
                    <a16:rowId xmlns:a16="http://schemas.microsoft.com/office/drawing/2014/main" val="4050845321"/>
                  </a:ext>
                </a:extLst>
              </a:tr>
              <a:tr h="17775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Kultuuriranits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8 874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13 113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12 974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13 258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13 000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b"/>
                </a:tc>
                <a:extLst>
                  <a:ext uri="{0D108BD9-81ED-4DB2-BD59-A6C34878D82A}">
                    <a16:rowId xmlns:a16="http://schemas.microsoft.com/office/drawing/2014/main" val="4246699482"/>
                  </a:ext>
                </a:extLst>
              </a:tr>
              <a:tr h="26501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Tõhustatud ja eritoe tegevuskuludeks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225 792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206 712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222 768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265 524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260 000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b"/>
                </a:tc>
                <a:extLst>
                  <a:ext uri="{0D108BD9-81ED-4DB2-BD59-A6C34878D82A}">
                    <a16:rowId xmlns:a16="http://schemas.microsoft.com/office/drawing/2014/main" val="2545389466"/>
                  </a:ext>
                </a:extLst>
              </a:tr>
              <a:tr h="39410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Õpetajate, direktorite ja õppealajuhatajate täienduskoolituseks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18 574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18 574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18 574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18 574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18 574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b"/>
                </a:tc>
                <a:extLst>
                  <a:ext uri="{0D108BD9-81ED-4DB2-BD59-A6C34878D82A}">
                    <a16:rowId xmlns:a16="http://schemas.microsoft.com/office/drawing/2014/main" val="985581253"/>
                  </a:ext>
                </a:extLst>
              </a:tr>
              <a:tr h="28030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Direktorite  ja õpealajuhatajate tööjõukuludeks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145 446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145 446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145 446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145 446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145 446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b"/>
                </a:tc>
                <a:extLst>
                  <a:ext uri="{0D108BD9-81ED-4DB2-BD59-A6C34878D82A}">
                    <a16:rowId xmlns:a16="http://schemas.microsoft.com/office/drawing/2014/main" val="2614188129"/>
                  </a:ext>
                </a:extLst>
              </a:tr>
              <a:tr h="35550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Huvihariduse ja -tegevuse toetus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144 594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127 897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122 214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117 768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100 000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b"/>
                </a:tc>
                <a:extLst>
                  <a:ext uri="{0D108BD9-81ED-4DB2-BD59-A6C34878D82A}">
                    <a16:rowId xmlns:a16="http://schemas.microsoft.com/office/drawing/2014/main" val="4110345409"/>
                  </a:ext>
                </a:extLst>
              </a:tr>
              <a:tr h="28030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i-FI" sz="1200" u="none" strike="noStrike">
                          <a:effectLst/>
                        </a:rPr>
                        <a:t>Raske ja sügava puudega lastele abi osutamise toetus</a:t>
                      </a:r>
                      <a:endParaRPr lang="fi-FI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29 792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25 037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24 947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22 566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22 000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b"/>
                </a:tc>
                <a:extLst>
                  <a:ext uri="{0D108BD9-81ED-4DB2-BD59-A6C34878D82A}">
                    <a16:rowId xmlns:a16="http://schemas.microsoft.com/office/drawing/2014/main" val="168567210"/>
                  </a:ext>
                </a:extLst>
              </a:tr>
              <a:tr h="28030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Koolieelsete lasteasutuste õpetajate tööjõukulude toetus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128 117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128 445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137 119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138 354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137 000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b"/>
                </a:tc>
                <a:extLst>
                  <a:ext uri="{0D108BD9-81ED-4DB2-BD59-A6C34878D82A}">
                    <a16:rowId xmlns:a16="http://schemas.microsoft.com/office/drawing/2014/main" val="4055524166"/>
                  </a:ext>
                </a:extLst>
              </a:tr>
              <a:tr h="16408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Kohalike teede hoiu toetus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456 912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428 051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424 518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426 051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420 000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b"/>
                </a:tc>
                <a:extLst>
                  <a:ext uri="{0D108BD9-81ED-4DB2-BD59-A6C34878D82A}">
                    <a16:rowId xmlns:a16="http://schemas.microsoft.com/office/drawing/2014/main" val="2596600194"/>
                  </a:ext>
                </a:extLst>
              </a:tr>
              <a:tr h="16408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Matusetoetus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41 411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41 725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0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0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0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b"/>
                </a:tc>
                <a:extLst>
                  <a:ext uri="{0D108BD9-81ED-4DB2-BD59-A6C34878D82A}">
                    <a16:rowId xmlns:a16="http://schemas.microsoft.com/office/drawing/2014/main" val="2216416049"/>
                  </a:ext>
                </a:extLst>
              </a:tr>
              <a:tr h="16408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Asendus- ja järelhooldus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360 176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417 580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0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0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0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extLst>
                  <a:ext uri="{0D108BD9-81ED-4DB2-BD59-A6C34878D82A}">
                    <a16:rowId xmlns:a16="http://schemas.microsoft.com/office/drawing/2014/main" val="1721351192"/>
                  </a:ext>
                </a:extLst>
              </a:tr>
              <a:tr h="28030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Pikaajalise hoolduse korraldamise toetus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0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376 991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0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0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0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extLst>
                  <a:ext uri="{0D108BD9-81ED-4DB2-BD59-A6C34878D82A}">
                    <a16:rowId xmlns:a16="http://schemas.microsoft.com/office/drawing/2014/main" val="1957774360"/>
                  </a:ext>
                </a:extLst>
              </a:tr>
              <a:tr h="28030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Kõrgenenud energiakuludega toimetulemise toetus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0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44 125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0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0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0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extLst>
                  <a:ext uri="{0D108BD9-81ED-4DB2-BD59-A6C34878D82A}">
                    <a16:rowId xmlns:a16="http://schemas.microsoft.com/office/drawing/2014/main" val="559817719"/>
                  </a:ext>
                </a:extLst>
              </a:tr>
              <a:tr h="26501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Toimetulekutoetuse maksmise hüvitis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310 301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316 374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270 774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432 418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350 000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b"/>
                </a:tc>
                <a:extLst>
                  <a:ext uri="{0D108BD9-81ED-4DB2-BD59-A6C34878D82A}">
                    <a16:rowId xmlns:a16="http://schemas.microsoft.com/office/drawing/2014/main" val="3777147482"/>
                  </a:ext>
                </a:extLst>
              </a:tr>
              <a:tr h="16408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Rahvastikutoimingud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1 614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714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694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273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0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b"/>
                </a:tc>
                <a:extLst>
                  <a:ext uri="{0D108BD9-81ED-4DB2-BD59-A6C34878D82A}">
                    <a16:rowId xmlns:a16="http://schemas.microsoft.com/office/drawing/2014/main" val="110424599"/>
                  </a:ext>
                </a:extLst>
              </a:tr>
              <a:tr h="16408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Vaimse tervise edendamise toetus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0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0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0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17 132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17 000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b"/>
                </a:tc>
                <a:extLst>
                  <a:ext uri="{0D108BD9-81ED-4DB2-BD59-A6C34878D82A}">
                    <a16:rowId xmlns:a16="http://schemas.microsoft.com/office/drawing/2014/main" val="1656118564"/>
                  </a:ext>
                </a:extLst>
              </a:tr>
              <a:tr h="16408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Kokku</a:t>
                      </a:r>
                      <a:endParaRPr lang="et-EE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5 013 254</a:t>
                      </a:r>
                      <a:endParaRPr lang="et-EE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6 079 390</a:t>
                      </a:r>
                      <a:endParaRPr lang="et-EE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5 209 780</a:t>
                      </a:r>
                      <a:endParaRPr lang="et-EE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>
                          <a:effectLst/>
                        </a:rPr>
                        <a:t>5 530 855</a:t>
                      </a:r>
                      <a:endParaRPr lang="et-EE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t-EE" sz="1200" u="none" strike="noStrike" dirty="0">
                          <a:effectLst/>
                        </a:rPr>
                        <a:t>5 423 000</a:t>
                      </a:r>
                      <a:endParaRPr lang="et-EE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0" marR="5650" marT="5650" marB="0" anchor="ctr"/>
                </a:tc>
                <a:extLst>
                  <a:ext uri="{0D108BD9-81ED-4DB2-BD59-A6C34878D82A}">
                    <a16:rowId xmlns:a16="http://schemas.microsoft.com/office/drawing/2014/main" val="2470400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5167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7FAE1-0697-0373-78CA-141BC00D1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AAC76C75-5977-F9DA-E76A-C3C9CFF54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63354"/>
          </a:xfrm>
        </p:spPr>
        <p:txBody>
          <a:bodyPr>
            <a:normAutofit fontScale="90000"/>
          </a:bodyPr>
          <a:lstStyle/>
          <a:p>
            <a:pPr algn="ctr"/>
            <a:r>
              <a:rPr lang="et-EE" dirty="0"/>
              <a:t>PÕHITEGEVUSE KULUD</a:t>
            </a:r>
            <a:br>
              <a:rPr lang="et-EE" dirty="0"/>
            </a:br>
            <a:endParaRPr lang="et-EE" dirty="0">
              <a:solidFill>
                <a:srgbClr val="0F9040"/>
              </a:solidFill>
            </a:endParaRP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1E175B46-86F6-1BBD-D6E4-C5969A56D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446" y="1355834"/>
            <a:ext cx="8596668" cy="4281915"/>
          </a:xfrm>
          <a:ln>
            <a:solidFill>
              <a:srgbClr val="0F9040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t-EE" sz="3600" dirty="0"/>
              <a:t>Jagunevad 4 blokki:</a:t>
            </a:r>
          </a:p>
          <a:p>
            <a:pPr marL="0" indent="0">
              <a:buNone/>
            </a:pPr>
            <a:r>
              <a:rPr lang="et-EE" sz="3600" dirty="0"/>
              <a:t>Personalikulud 13 306 969 eurot ehk 58,5% kogu põhitegevuse kuludest</a:t>
            </a:r>
          </a:p>
          <a:p>
            <a:pPr marL="0" indent="0">
              <a:buNone/>
            </a:pPr>
            <a:r>
              <a:rPr lang="et-EE" sz="3600" dirty="0"/>
              <a:t>Majandamiskulud 6 005 321 eurot ehk 26,4%</a:t>
            </a:r>
          </a:p>
          <a:p>
            <a:pPr marL="0" indent="0">
              <a:buNone/>
            </a:pPr>
            <a:r>
              <a:rPr lang="et-EE" sz="3600" dirty="0"/>
              <a:t>Toetused 3 287 746 eurot ehk 14,4%</a:t>
            </a:r>
          </a:p>
          <a:p>
            <a:pPr marL="0" indent="0">
              <a:buNone/>
            </a:pPr>
            <a:r>
              <a:rPr lang="et-EE" sz="3600" dirty="0"/>
              <a:t>Muud kulud 157 799 eurot ehk 0,7%</a:t>
            </a:r>
          </a:p>
          <a:p>
            <a:pPr marL="0" indent="0">
              <a:buNone/>
            </a:pPr>
            <a:endParaRPr lang="et-EE" dirty="0"/>
          </a:p>
        </p:txBody>
      </p:sp>
      <p:pic>
        <p:nvPicPr>
          <p:cNvPr id="4" name="Pilt 3" descr="Pilt, millel on kujutatud puuvili, lõikepildid, joonisfilm&#10;&#10;Kirjeldus on genereeritud automaatselt">
            <a:extLst>
              <a:ext uri="{FF2B5EF4-FFF2-40B4-BE49-F238E27FC236}">
                <a16:creationId xmlns:a16="http://schemas.microsoft.com/office/drawing/2014/main" id="{773596F0-11AB-0EA4-DE65-22E7FF5D2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7281" y="6041362"/>
            <a:ext cx="641750" cy="679578"/>
          </a:xfrm>
          <a:prstGeom prst="rect">
            <a:avLst/>
          </a:prstGeom>
        </p:spPr>
      </p:pic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C08BE843-1203-03DC-E120-1A6F48779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12.01.2026</a:t>
            </a:r>
            <a:endParaRPr lang="en-US" dirty="0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72F7E09B-87E0-603E-7021-0F73429C1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64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88D49-EFB7-53B1-4BAD-FD1F4EC1D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624010B7-13FD-4B77-044A-DF167A890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63354"/>
          </a:xfrm>
        </p:spPr>
        <p:txBody>
          <a:bodyPr>
            <a:normAutofit fontScale="90000"/>
          </a:bodyPr>
          <a:lstStyle/>
          <a:p>
            <a:pPr algn="ctr"/>
            <a:r>
              <a:rPr lang="et-EE" dirty="0"/>
              <a:t>PÕHITEGEVUSE KULUD</a:t>
            </a:r>
            <a:br>
              <a:rPr lang="et-EE" dirty="0"/>
            </a:br>
            <a:endParaRPr lang="et-EE" dirty="0">
              <a:solidFill>
                <a:srgbClr val="0F9040"/>
              </a:solidFill>
            </a:endParaRP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0A52114F-2F00-2371-4105-F5313F0B3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446" y="1355834"/>
            <a:ext cx="8596668" cy="4281915"/>
          </a:xfrm>
          <a:ln>
            <a:solidFill>
              <a:srgbClr val="0F9040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t-EE" sz="2000" dirty="0"/>
              <a:t>Jagunevad tegevusalade vahel</a:t>
            </a:r>
          </a:p>
          <a:p>
            <a:pPr marL="0" indent="0">
              <a:buNone/>
            </a:pPr>
            <a:r>
              <a:rPr lang="et-EE" sz="2000" dirty="0"/>
              <a:t>Hariduskulud 57,8%</a:t>
            </a:r>
          </a:p>
          <a:p>
            <a:pPr marL="0" indent="0">
              <a:buNone/>
            </a:pPr>
            <a:r>
              <a:rPr lang="et-EE" sz="2000" dirty="0"/>
              <a:t>Sotsiaalne kaitse 15,7%</a:t>
            </a:r>
          </a:p>
          <a:p>
            <a:pPr marL="0" indent="0">
              <a:buNone/>
            </a:pPr>
            <a:r>
              <a:rPr lang="et-EE" sz="2000" dirty="0"/>
              <a:t>Vaba aeg, kultuur ja religioon 12,0%</a:t>
            </a:r>
          </a:p>
          <a:p>
            <a:pPr marL="0" indent="0">
              <a:buNone/>
            </a:pPr>
            <a:r>
              <a:rPr lang="et-EE" sz="2000" dirty="0"/>
              <a:t>Üldised valitsussektori teenused 5,0%</a:t>
            </a:r>
          </a:p>
          <a:p>
            <a:pPr marL="0" indent="0">
              <a:buNone/>
            </a:pPr>
            <a:r>
              <a:rPr lang="et-EE" sz="2000" dirty="0"/>
              <a:t>Keskkonnakaitse 4,0%</a:t>
            </a:r>
          </a:p>
          <a:p>
            <a:pPr marL="0" indent="0">
              <a:buNone/>
            </a:pPr>
            <a:r>
              <a:rPr lang="et-EE" sz="2000" dirty="0"/>
              <a:t>Elamu- ja kommunaalmajandus 2,8%</a:t>
            </a:r>
          </a:p>
          <a:p>
            <a:pPr marL="0" indent="0">
              <a:buNone/>
            </a:pPr>
            <a:r>
              <a:rPr lang="et-EE" sz="2000" dirty="0"/>
              <a:t>Majandus 2,5%</a:t>
            </a:r>
          </a:p>
          <a:p>
            <a:pPr marL="0" indent="0">
              <a:buNone/>
            </a:pPr>
            <a:r>
              <a:rPr lang="et-EE" sz="2000" dirty="0"/>
              <a:t>Avalik kord ja julgeolek 0,1%</a:t>
            </a:r>
          </a:p>
          <a:p>
            <a:pPr marL="0" indent="0">
              <a:buNone/>
            </a:pPr>
            <a:r>
              <a:rPr lang="et-EE" sz="2000" dirty="0"/>
              <a:t>Tervishoid 0,1%</a:t>
            </a:r>
          </a:p>
        </p:txBody>
      </p:sp>
      <p:pic>
        <p:nvPicPr>
          <p:cNvPr id="4" name="Pilt 3" descr="Pilt, millel on kujutatud puuvili, lõikepildid, joonisfilm&#10;&#10;Kirjeldus on genereeritud automaatselt">
            <a:extLst>
              <a:ext uri="{FF2B5EF4-FFF2-40B4-BE49-F238E27FC236}">
                <a16:creationId xmlns:a16="http://schemas.microsoft.com/office/drawing/2014/main" id="{1E098E16-147B-E5F1-CE35-25F90527F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7281" y="6041362"/>
            <a:ext cx="641750" cy="679578"/>
          </a:xfrm>
          <a:prstGeom prst="rect">
            <a:avLst/>
          </a:prstGeom>
        </p:spPr>
      </p:pic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2161C20B-9E7D-D5E4-B5A6-10BD08B75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12.01.2026</a:t>
            </a:r>
            <a:endParaRPr lang="en-US" dirty="0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7CD14095-3141-5190-BBC4-1CF108AD7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815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BF935-5B99-49DC-3C93-EFF6C512F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24D0F9CC-2EBD-E878-0DCB-379833E56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96305"/>
            <a:ext cx="8596668" cy="584765"/>
          </a:xfrm>
        </p:spPr>
        <p:txBody>
          <a:bodyPr>
            <a:normAutofit fontScale="90000"/>
          </a:bodyPr>
          <a:lstStyle/>
          <a:p>
            <a:pPr algn="ctr"/>
            <a:r>
              <a:rPr lang="et-EE" dirty="0"/>
              <a:t>INVESTEERIMISKULUD</a:t>
            </a:r>
            <a:br>
              <a:rPr lang="et-EE" dirty="0"/>
            </a:br>
            <a:endParaRPr lang="et-EE" dirty="0">
              <a:solidFill>
                <a:srgbClr val="0F9040"/>
              </a:solidFill>
            </a:endParaRPr>
          </a:p>
        </p:txBody>
      </p:sp>
      <p:pic>
        <p:nvPicPr>
          <p:cNvPr id="4" name="Pilt 3" descr="Pilt, millel on kujutatud puuvili, lõikepildid, joonisfilm&#10;&#10;Kirjeldus on genereeritud automaatselt">
            <a:extLst>
              <a:ext uri="{FF2B5EF4-FFF2-40B4-BE49-F238E27FC236}">
                <a16:creationId xmlns:a16="http://schemas.microsoft.com/office/drawing/2014/main" id="{5E78771F-D021-BEF2-477D-49295277C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7281" y="6041362"/>
            <a:ext cx="641750" cy="679578"/>
          </a:xfrm>
          <a:prstGeom prst="rect">
            <a:avLst/>
          </a:prstGeom>
        </p:spPr>
      </p:pic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410AE49E-604C-2F53-10E4-477D80F5E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12.01.2026</a:t>
            </a:r>
            <a:endParaRPr lang="en-US" dirty="0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0614AD0A-E986-5FC3-7835-7ABCF7141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graphicFrame>
        <p:nvGraphicFramePr>
          <p:cNvPr id="9" name="Sisu kohatäide 8">
            <a:extLst>
              <a:ext uri="{FF2B5EF4-FFF2-40B4-BE49-F238E27FC236}">
                <a16:creationId xmlns:a16="http://schemas.microsoft.com/office/drawing/2014/main" id="{2B30D99B-B7C5-85A2-2BC5-66E1BE3EE4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0341679"/>
              </p:ext>
            </p:extLst>
          </p:nvPr>
        </p:nvGraphicFramePr>
        <p:xfrm>
          <a:off x="507999" y="595086"/>
          <a:ext cx="8596667" cy="62555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36606">
                  <a:extLst>
                    <a:ext uri="{9D8B030D-6E8A-4147-A177-3AD203B41FA5}">
                      <a16:colId xmlns:a16="http://schemas.microsoft.com/office/drawing/2014/main" val="751381252"/>
                    </a:ext>
                  </a:extLst>
                </a:gridCol>
                <a:gridCol w="1315014">
                  <a:extLst>
                    <a:ext uri="{9D8B030D-6E8A-4147-A177-3AD203B41FA5}">
                      <a16:colId xmlns:a16="http://schemas.microsoft.com/office/drawing/2014/main" val="2531125190"/>
                    </a:ext>
                  </a:extLst>
                </a:gridCol>
                <a:gridCol w="3945047">
                  <a:extLst>
                    <a:ext uri="{9D8B030D-6E8A-4147-A177-3AD203B41FA5}">
                      <a16:colId xmlns:a16="http://schemas.microsoft.com/office/drawing/2014/main" val="147718936"/>
                    </a:ext>
                  </a:extLst>
                </a:gridCol>
              </a:tblGrid>
              <a:tr h="1795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t-EE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Üldised valitsussektori kulud</a:t>
                      </a:r>
                      <a:endParaRPr lang="et-EE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370 600</a:t>
                      </a:r>
                      <a:endParaRPr lang="et-EE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t-EE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t-EE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extLst>
                  <a:ext uri="{0D108BD9-81ED-4DB2-BD59-A6C34878D82A}">
                    <a16:rowId xmlns:a16="http://schemas.microsoft.com/office/drawing/2014/main" val="203406420"/>
                  </a:ext>
                </a:extLst>
              </a:tr>
              <a:tr h="34804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t-EE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Valitsussektori võla teenindamine</a:t>
                      </a:r>
                      <a:endParaRPr lang="et-EE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370 600</a:t>
                      </a:r>
                      <a:endParaRPr lang="et-EE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t-EE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laenulepingute järgsed intressid</a:t>
                      </a:r>
                      <a:endParaRPr lang="et-EE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extLst>
                  <a:ext uri="{0D108BD9-81ED-4DB2-BD59-A6C34878D82A}">
                    <a16:rowId xmlns:a16="http://schemas.microsoft.com/office/drawing/2014/main" val="3781802710"/>
                  </a:ext>
                </a:extLst>
              </a:tr>
              <a:tr h="17954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t-EE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Majandus</a:t>
                      </a:r>
                      <a:endParaRPr lang="et-EE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878 739</a:t>
                      </a:r>
                      <a:endParaRPr lang="et-EE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t-EE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t-EE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extLst>
                  <a:ext uri="{0D108BD9-81ED-4DB2-BD59-A6C34878D82A}">
                    <a16:rowId xmlns:a16="http://schemas.microsoft.com/office/drawing/2014/main" val="4041932414"/>
                  </a:ext>
                </a:extLst>
              </a:tr>
              <a:tr h="34804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t-EE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Maanteetransport, Türi Haldus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800 000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t-EE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teede rekonstrueerimised</a:t>
                      </a:r>
                      <a:endParaRPr lang="et-EE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extLst>
                  <a:ext uri="{0D108BD9-81ED-4DB2-BD59-A6C34878D82A}">
                    <a16:rowId xmlns:a16="http://schemas.microsoft.com/office/drawing/2014/main" val="4109777804"/>
                  </a:ext>
                </a:extLst>
              </a:tr>
              <a:tr h="35907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t-EE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Transpordiameti eraldus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63 739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t-EE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ühistranspordi ligipääsetavuse parendamiseks</a:t>
                      </a:r>
                      <a:endParaRPr lang="et-EE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extLst>
                  <a:ext uri="{0D108BD9-81ED-4DB2-BD59-A6C34878D82A}">
                    <a16:rowId xmlns:a16="http://schemas.microsoft.com/office/drawing/2014/main" val="510812067"/>
                  </a:ext>
                </a:extLst>
              </a:tr>
              <a:tr h="1795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t-EE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Muu majandus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15 000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t-EE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detailplaneering Staadioni tn</a:t>
                      </a:r>
                      <a:endParaRPr lang="et-EE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extLst>
                  <a:ext uri="{0D108BD9-81ED-4DB2-BD59-A6C34878D82A}">
                    <a16:rowId xmlns:a16="http://schemas.microsoft.com/office/drawing/2014/main" val="1145024212"/>
                  </a:ext>
                </a:extLst>
              </a:tr>
              <a:tr h="1795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t-EE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Keskkonnakaitse</a:t>
                      </a:r>
                      <a:endParaRPr lang="et-EE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1 328 057</a:t>
                      </a:r>
                      <a:endParaRPr lang="et-EE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t-EE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t-EE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extLst>
                  <a:ext uri="{0D108BD9-81ED-4DB2-BD59-A6C34878D82A}">
                    <a16:rowId xmlns:a16="http://schemas.microsoft.com/office/drawing/2014/main" val="4083402933"/>
                  </a:ext>
                </a:extLst>
              </a:tr>
              <a:tr h="34804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i-FI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Bioloogilise</a:t>
                      </a:r>
                      <a:r>
                        <a:rPr lang="fi-FI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i-FI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mitmekesisuse</a:t>
                      </a:r>
                      <a:r>
                        <a:rPr lang="fi-FI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ja </a:t>
                      </a:r>
                      <a:r>
                        <a:rPr lang="fi-FI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maastiku</a:t>
                      </a:r>
                      <a:r>
                        <a:rPr lang="fi-FI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kaitse, vald</a:t>
                      </a:r>
                      <a:endParaRPr lang="fi-FI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1 328 057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t-EE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Järve projekt</a:t>
                      </a:r>
                      <a:endParaRPr lang="et-EE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extLst>
                  <a:ext uri="{0D108BD9-81ED-4DB2-BD59-A6C34878D82A}">
                    <a16:rowId xmlns:a16="http://schemas.microsoft.com/office/drawing/2014/main" val="1431556865"/>
                  </a:ext>
                </a:extLst>
              </a:tr>
              <a:tr h="34804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t-EE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Elamu- ja kommunaalmajandus</a:t>
                      </a:r>
                      <a:endParaRPr lang="et-EE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281 000</a:t>
                      </a:r>
                      <a:endParaRPr lang="et-EE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t-EE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extLst>
                  <a:ext uri="{0D108BD9-81ED-4DB2-BD59-A6C34878D82A}">
                    <a16:rowId xmlns:a16="http://schemas.microsoft.com/office/drawing/2014/main" val="2050629566"/>
                  </a:ext>
                </a:extLst>
              </a:tr>
              <a:tr h="1795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t-EE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Veevarustus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t-EE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hajaasutuse</a:t>
                      </a:r>
                      <a:r>
                        <a:rPr lang="et-EE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vallapoolne osalus</a:t>
                      </a:r>
                      <a:endParaRPr lang="et-EE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extLst>
                  <a:ext uri="{0D108BD9-81ED-4DB2-BD59-A6C34878D82A}">
                    <a16:rowId xmlns:a16="http://schemas.microsoft.com/office/drawing/2014/main" val="894210131"/>
                  </a:ext>
                </a:extLst>
              </a:tr>
              <a:tr h="34804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t-EE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Tänavavalgustus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30 000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t-EE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kilpide automaatika, valgustite vahetus</a:t>
                      </a:r>
                      <a:endParaRPr lang="et-EE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extLst>
                  <a:ext uri="{0D108BD9-81ED-4DB2-BD59-A6C34878D82A}">
                    <a16:rowId xmlns:a16="http://schemas.microsoft.com/office/drawing/2014/main" val="3533584873"/>
                  </a:ext>
                </a:extLst>
              </a:tr>
              <a:tr h="68917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t-EE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Türi Kommunaalasutus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116 000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t-EE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Lai tn 10a veetrassi ümbertõstmine vastavalt kehtivale detailplaneeringule, Puiestee tn veetrass</a:t>
                      </a:r>
                      <a:endParaRPr lang="et-EE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extLst>
                  <a:ext uri="{0D108BD9-81ED-4DB2-BD59-A6C34878D82A}">
                    <a16:rowId xmlns:a16="http://schemas.microsoft.com/office/drawing/2014/main" val="1593698571"/>
                  </a:ext>
                </a:extLst>
              </a:tr>
              <a:tr h="34804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t-EE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Türi Haldus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95 000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t-EE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Särevere mänguväljak, kaasav eelarve</a:t>
                      </a:r>
                      <a:endParaRPr lang="et-EE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extLst>
                  <a:ext uri="{0D108BD9-81ED-4DB2-BD59-A6C34878D82A}">
                    <a16:rowId xmlns:a16="http://schemas.microsoft.com/office/drawing/2014/main" val="2923596404"/>
                  </a:ext>
                </a:extLst>
              </a:tr>
              <a:tr h="1795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t-EE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Tervishoid</a:t>
                      </a:r>
                      <a:endParaRPr lang="et-EE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29 118</a:t>
                      </a:r>
                      <a:endParaRPr lang="et-EE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t-EE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extLst>
                  <a:ext uri="{0D108BD9-81ED-4DB2-BD59-A6C34878D82A}">
                    <a16:rowId xmlns:a16="http://schemas.microsoft.com/office/drawing/2014/main" val="3582922256"/>
                  </a:ext>
                </a:extLst>
              </a:tr>
              <a:tr h="1795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t-EE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Üldhaigla teenused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29 118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t-EE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aktsiad, õendusabi hoone osalus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extLst>
                  <a:ext uri="{0D108BD9-81ED-4DB2-BD59-A6C34878D82A}">
                    <a16:rowId xmlns:a16="http://schemas.microsoft.com/office/drawing/2014/main" val="2372466834"/>
                  </a:ext>
                </a:extLst>
              </a:tr>
              <a:tr h="1795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t-EE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Vaba aeg, kultuur, religioom</a:t>
                      </a:r>
                      <a:endParaRPr lang="et-EE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60 000</a:t>
                      </a:r>
                      <a:endParaRPr lang="et-EE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t-EE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t-EE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extLst>
                  <a:ext uri="{0D108BD9-81ED-4DB2-BD59-A6C34878D82A}">
                    <a16:rowId xmlns:a16="http://schemas.microsoft.com/office/drawing/2014/main" val="107961563"/>
                  </a:ext>
                </a:extLst>
              </a:tr>
              <a:tr h="53861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t-EE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Türi Kultuurikeskus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60 000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i-FI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projektile</a:t>
                      </a:r>
                      <a:r>
                        <a:rPr lang="fi-FI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"Türi </a:t>
                      </a:r>
                      <a:r>
                        <a:rPr lang="fi-FI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Kultuurikeskuse</a:t>
                      </a:r>
                      <a:r>
                        <a:rPr lang="fi-FI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ja </a:t>
                      </a:r>
                      <a:r>
                        <a:rPr lang="fi-FI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struktuuriüksuste</a:t>
                      </a:r>
                      <a:r>
                        <a:rPr lang="fi-FI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i-FI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valgustehnika</a:t>
                      </a:r>
                      <a:r>
                        <a:rPr lang="fi-FI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i-FI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kaasajastamine</a:t>
                      </a:r>
                      <a:endParaRPr lang="fi-FI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extLst>
                  <a:ext uri="{0D108BD9-81ED-4DB2-BD59-A6C34878D82A}">
                    <a16:rowId xmlns:a16="http://schemas.microsoft.com/office/drawing/2014/main" val="1542316896"/>
                  </a:ext>
                </a:extLst>
              </a:tr>
              <a:tr h="1795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t-EE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Haridus</a:t>
                      </a:r>
                      <a:endParaRPr lang="et-EE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62 405</a:t>
                      </a:r>
                      <a:endParaRPr lang="et-EE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t-EE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extLst>
                  <a:ext uri="{0D108BD9-81ED-4DB2-BD59-A6C34878D82A}">
                    <a16:rowId xmlns:a16="http://schemas.microsoft.com/office/drawing/2014/main" val="748803686"/>
                  </a:ext>
                </a:extLst>
              </a:tr>
              <a:tr h="34804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t-EE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Käru Põhikool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25 205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t-EE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ümberehitustööd lasteaia ruumideks</a:t>
                      </a:r>
                      <a:endParaRPr lang="et-EE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extLst>
                  <a:ext uri="{0D108BD9-81ED-4DB2-BD59-A6C34878D82A}">
                    <a16:rowId xmlns:a16="http://schemas.microsoft.com/office/drawing/2014/main" val="2094778280"/>
                  </a:ext>
                </a:extLst>
              </a:tr>
              <a:tr h="34804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t-EE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Muu haridus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37 200</a:t>
                      </a:r>
                      <a:endParaRPr lang="et-E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t-EE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Oisu aleviku uue õppehoone eelprojekt</a:t>
                      </a:r>
                      <a:endParaRPr lang="et-EE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extLst>
                  <a:ext uri="{0D108BD9-81ED-4DB2-BD59-A6C34878D82A}">
                    <a16:rowId xmlns:a16="http://schemas.microsoft.com/office/drawing/2014/main" val="412238371"/>
                  </a:ext>
                </a:extLst>
              </a:tr>
              <a:tr h="1795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t-EE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KOKKU</a:t>
                      </a:r>
                      <a:endParaRPr lang="et-EE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3 009 919</a:t>
                      </a:r>
                      <a:endParaRPr lang="et-EE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t-EE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t-EE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3" marR="5553" marT="5553" marB="0" anchor="b"/>
                </a:tc>
                <a:extLst>
                  <a:ext uri="{0D108BD9-81ED-4DB2-BD59-A6C34878D82A}">
                    <a16:rowId xmlns:a16="http://schemas.microsoft.com/office/drawing/2014/main" val="38782462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0810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CDE79-3A03-CAA7-D4F2-51BCA0232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17DAC9B9-EE34-D336-39EC-48E15B1D2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96305"/>
            <a:ext cx="8596668" cy="584765"/>
          </a:xfrm>
        </p:spPr>
        <p:txBody>
          <a:bodyPr>
            <a:normAutofit fontScale="90000"/>
          </a:bodyPr>
          <a:lstStyle/>
          <a:p>
            <a:pPr algn="ctr"/>
            <a:r>
              <a:rPr lang="et-EE"/>
              <a:t>FINANTSEERIMISKULUD</a:t>
            </a:r>
            <a:br>
              <a:rPr lang="et-EE"/>
            </a:br>
            <a:endParaRPr lang="et-EE" dirty="0">
              <a:solidFill>
                <a:srgbClr val="0F9040"/>
              </a:solidFill>
            </a:endParaRPr>
          </a:p>
        </p:txBody>
      </p:sp>
      <p:pic>
        <p:nvPicPr>
          <p:cNvPr id="4" name="Pilt 3" descr="Pilt, millel on kujutatud puuvili, lõikepildid, joonisfilm&#10;&#10;Kirjeldus on genereeritud automaatselt">
            <a:extLst>
              <a:ext uri="{FF2B5EF4-FFF2-40B4-BE49-F238E27FC236}">
                <a16:creationId xmlns:a16="http://schemas.microsoft.com/office/drawing/2014/main" id="{4B1DC0C7-42E6-2FD5-63CD-DAAE22513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7281" y="6041362"/>
            <a:ext cx="641750" cy="679578"/>
          </a:xfrm>
          <a:prstGeom prst="rect">
            <a:avLst/>
          </a:prstGeom>
        </p:spPr>
      </p:pic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E8251703-AFF9-4DDD-3F27-F437CC7D0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12.01.2026</a:t>
            </a:r>
            <a:endParaRPr lang="en-US" dirty="0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76680081-050E-001E-C128-511B2028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Sisu kohatäide 7">
            <a:extLst>
              <a:ext uri="{FF2B5EF4-FFF2-40B4-BE49-F238E27FC236}">
                <a16:creationId xmlns:a16="http://schemas.microsoft.com/office/drawing/2014/main" id="{DAD95B40-12D9-96DE-DB85-9B521A56E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895481"/>
            <a:ext cx="8596668" cy="5145881"/>
          </a:xfrm>
        </p:spPr>
        <p:txBody>
          <a:bodyPr/>
          <a:lstStyle/>
          <a:p>
            <a:r>
              <a:rPr lang="et-E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Laenu võtmine investeerimistegevuse kulude katteks        1 740 000 eurot</a:t>
            </a:r>
          </a:p>
          <a:p>
            <a:r>
              <a:rPr lang="et-E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Laenude tagasimaksmine – 710 000 eurot</a:t>
            </a:r>
          </a:p>
          <a:p>
            <a:endParaRPr lang="et-EE" dirty="0"/>
          </a:p>
          <a:p>
            <a:r>
              <a:rPr lang="et-EE" dirty="0"/>
              <a:t>Netovõlakoormus</a:t>
            </a:r>
          </a:p>
          <a:p>
            <a:endParaRPr lang="et-EE" dirty="0"/>
          </a:p>
          <a:p>
            <a:endParaRPr lang="et-EE" dirty="0"/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C9E0807A-E97A-67A4-642E-E7FD1E9B2D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7930992"/>
              </p:ext>
            </p:extLst>
          </p:nvPr>
        </p:nvGraphicFramePr>
        <p:xfrm>
          <a:off x="1143576" y="3515730"/>
          <a:ext cx="6751297" cy="29565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6443">
                  <a:extLst>
                    <a:ext uri="{9D8B030D-6E8A-4147-A177-3AD203B41FA5}">
                      <a16:colId xmlns:a16="http://schemas.microsoft.com/office/drawing/2014/main" val="2897287554"/>
                    </a:ext>
                  </a:extLst>
                </a:gridCol>
                <a:gridCol w="1198180">
                  <a:extLst>
                    <a:ext uri="{9D8B030D-6E8A-4147-A177-3AD203B41FA5}">
                      <a16:colId xmlns:a16="http://schemas.microsoft.com/office/drawing/2014/main" val="111475278"/>
                    </a:ext>
                  </a:extLst>
                </a:gridCol>
                <a:gridCol w="1191873">
                  <a:extLst>
                    <a:ext uri="{9D8B030D-6E8A-4147-A177-3AD203B41FA5}">
                      <a16:colId xmlns:a16="http://schemas.microsoft.com/office/drawing/2014/main" val="3664485770"/>
                    </a:ext>
                  </a:extLst>
                </a:gridCol>
                <a:gridCol w="1014801">
                  <a:extLst>
                    <a:ext uri="{9D8B030D-6E8A-4147-A177-3AD203B41FA5}">
                      <a16:colId xmlns:a16="http://schemas.microsoft.com/office/drawing/2014/main" val="3175179928"/>
                    </a:ext>
                  </a:extLst>
                </a:gridCol>
              </a:tblGrid>
              <a:tr h="76620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t-EE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Türi vald</a:t>
                      </a:r>
                      <a:br>
                        <a:rPr lang="et-EE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t-EE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t-EE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täitmine</a:t>
                      </a:r>
                      <a:endParaRPr lang="et-EE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t-EE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eeldatav täitmine</a:t>
                      </a:r>
                      <a:endParaRPr lang="et-EE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t-EE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eelarve</a:t>
                      </a:r>
                      <a:endParaRPr lang="et-EE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4689798"/>
                  </a:ext>
                </a:extLst>
              </a:tr>
              <a:tr h="48243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t-EE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Netovõlakoormus (eurodes)</a:t>
                      </a:r>
                      <a:endParaRPr lang="et-EE" sz="16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10 771 149</a:t>
                      </a:r>
                      <a:endParaRPr lang="et-EE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11 443 046</a:t>
                      </a:r>
                      <a:endParaRPr lang="et-EE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12 473 046</a:t>
                      </a:r>
                      <a:endParaRPr lang="et-EE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72759339"/>
                  </a:ext>
                </a:extLst>
              </a:tr>
              <a:tr h="25540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t-EE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Netovõlakoormus (%)</a:t>
                      </a:r>
                      <a:endParaRPr lang="et-EE" sz="16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47,7%</a:t>
                      </a:r>
                      <a:endParaRPr lang="et-EE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49,0%</a:t>
                      </a:r>
                      <a:endParaRPr lang="et-EE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52,4%</a:t>
                      </a:r>
                      <a:endParaRPr lang="et-EE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39756600"/>
                  </a:ext>
                </a:extLst>
              </a:tr>
              <a:tr h="48243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t-EE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Netovõlakoormuse ülemmäär (eurodes)</a:t>
                      </a:r>
                      <a:endParaRPr lang="et-EE" sz="16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22 094 270</a:t>
                      </a:r>
                      <a:endParaRPr lang="et-EE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18 740 736</a:t>
                      </a:r>
                      <a:endParaRPr lang="et-EE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16 648 659</a:t>
                      </a:r>
                      <a:endParaRPr lang="et-EE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56273435"/>
                  </a:ext>
                </a:extLst>
              </a:tr>
              <a:tr h="25540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t-EE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Netovõlakoormuse individuaalne ülemmäär (%)</a:t>
                      </a:r>
                      <a:endParaRPr lang="et-EE" sz="16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97,8%</a:t>
                      </a:r>
                      <a:endParaRPr lang="et-EE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80,3%</a:t>
                      </a:r>
                      <a:endParaRPr lang="et-EE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70,0%</a:t>
                      </a:r>
                      <a:endParaRPr lang="et-EE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5856205"/>
                  </a:ext>
                </a:extLst>
              </a:tr>
              <a:tr h="48243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t-EE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Vaba netovõlakoormus (eurodes)</a:t>
                      </a:r>
                      <a:endParaRPr lang="et-EE" sz="16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11 323 121</a:t>
                      </a:r>
                      <a:endParaRPr lang="et-EE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7 297 690</a:t>
                      </a:r>
                      <a:endParaRPr lang="et-EE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t-EE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4 175 613</a:t>
                      </a:r>
                      <a:endParaRPr lang="et-EE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54874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0517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AB1893-0037-5000-3025-AFE5B9E58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4A18B7A8-4D5B-B5FA-F16A-31471C41D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96305"/>
            <a:ext cx="8596668" cy="584765"/>
          </a:xfrm>
        </p:spPr>
        <p:txBody>
          <a:bodyPr>
            <a:normAutofit fontScale="90000"/>
          </a:bodyPr>
          <a:lstStyle/>
          <a:p>
            <a:pPr algn="ctr"/>
            <a:r>
              <a:rPr lang="et-EE" dirty="0"/>
              <a:t>TÄIENDAV INFO</a:t>
            </a:r>
            <a:br>
              <a:rPr lang="et-EE" dirty="0"/>
            </a:br>
            <a:endParaRPr lang="et-EE" dirty="0">
              <a:solidFill>
                <a:srgbClr val="0F9040"/>
              </a:solidFill>
            </a:endParaRPr>
          </a:p>
        </p:txBody>
      </p:sp>
      <p:pic>
        <p:nvPicPr>
          <p:cNvPr id="4" name="Pilt 3" descr="Pilt, millel on kujutatud puuvili, lõikepildid, joonisfilm&#10;&#10;Kirjeldus on genereeritud automaatselt">
            <a:extLst>
              <a:ext uri="{FF2B5EF4-FFF2-40B4-BE49-F238E27FC236}">
                <a16:creationId xmlns:a16="http://schemas.microsoft.com/office/drawing/2014/main" id="{17E3713F-51AD-A6BB-1A23-730D31FAC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7281" y="6041362"/>
            <a:ext cx="641750" cy="679578"/>
          </a:xfrm>
          <a:prstGeom prst="rect">
            <a:avLst/>
          </a:prstGeom>
        </p:spPr>
      </p:pic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86BF0D12-E56E-CE43-E690-87ECE98A6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12.01.2026</a:t>
            </a:r>
            <a:endParaRPr lang="en-US" dirty="0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20557123-61C9-5156-0790-82380A566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8" name="Sisu kohatäide 7">
            <a:extLst>
              <a:ext uri="{FF2B5EF4-FFF2-40B4-BE49-F238E27FC236}">
                <a16:creationId xmlns:a16="http://schemas.microsoft.com/office/drawing/2014/main" id="{C2C84983-9D6D-A0F1-C4B5-13D9F77F3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895481"/>
            <a:ext cx="8596668" cy="3972911"/>
          </a:xfrm>
        </p:spPr>
        <p:txBody>
          <a:bodyPr>
            <a:normAutofit lnSpcReduction="10000"/>
          </a:bodyPr>
          <a:lstStyle/>
          <a:p>
            <a:r>
              <a:rPr lang="et-EE" sz="2400" dirty="0"/>
              <a:t>Eelarvesse vaja lisada:</a:t>
            </a:r>
          </a:p>
          <a:p>
            <a:r>
              <a:rPr lang="et-EE" sz="2400" dirty="0"/>
              <a:t>Alampalga tõus – hetkel ei ole veel teada</a:t>
            </a:r>
          </a:p>
          <a:p>
            <a:r>
              <a:rPr lang="et-EE" sz="2400" dirty="0"/>
              <a:t>Õpetajate palgatõus – 08. jaanuaril kehtestati selleks 1970 eurot alates 17. jaanuarist</a:t>
            </a:r>
          </a:p>
          <a:p>
            <a:r>
              <a:rPr lang="et-EE" sz="2400" dirty="0"/>
              <a:t>Ettemaksude, projektide (aasta alguse jääk) suunamised – </a:t>
            </a:r>
          </a:p>
          <a:p>
            <a:pPr marL="0" indent="0">
              <a:buNone/>
            </a:pPr>
            <a:r>
              <a:rPr lang="et-EE" sz="2400" dirty="0"/>
              <a:t>Hetkel teada 146 790,90 eurot. Aasta alguse jääk oli         586 138,74 eurot.</a:t>
            </a:r>
          </a:p>
          <a:p>
            <a:pPr marL="0" indent="0">
              <a:buNone/>
            </a:pPr>
            <a:r>
              <a:rPr lang="et-EE" sz="2400" dirty="0"/>
              <a:t>Vastavalt võimalustele vaatab vallavalitsus üle kõikide </a:t>
            </a:r>
            <a:r>
              <a:rPr lang="et-EE" sz="2400"/>
              <a:t>asutuste palgafondid.</a:t>
            </a:r>
            <a:endParaRPr lang="et-EE" sz="2400" dirty="0"/>
          </a:p>
        </p:txBody>
      </p:sp>
    </p:spTree>
    <p:extLst>
      <p:ext uri="{BB962C8B-B14F-4D97-AF65-F5344CB8AC3E}">
        <p14:creationId xmlns:p14="http://schemas.microsoft.com/office/powerpoint/2010/main" val="1331195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DFB74FA8-7902-F271-3F19-16861BCA2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71459"/>
          </a:xfrm>
        </p:spPr>
        <p:txBody>
          <a:bodyPr/>
          <a:lstStyle/>
          <a:p>
            <a:pPr algn="ctr"/>
            <a:r>
              <a:rPr lang="et-EE" dirty="0"/>
              <a:t>KÜSIMUSED KOMISJONIDES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50AC799F-62D4-6437-5E6D-4B968DC69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236017"/>
            <a:ext cx="8596668" cy="4805345"/>
          </a:xfrm>
        </p:spPr>
        <p:txBody>
          <a:bodyPr>
            <a:normAutofit/>
          </a:bodyPr>
          <a:lstStyle/>
          <a:p>
            <a:r>
              <a:rPr lang="et-EE" dirty="0"/>
              <a:t>1. Laupa Põhikooli fassaadi remont – ei ole sees, Vallavalitsus selgitab koos Muinsuskaitseametiga välja, kuidas ja miks juhtus ja siis korraldatakse uus hange.</a:t>
            </a:r>
          </a:p>
          <a:p>
            <a:r>
              <a:rPr lang="et-EE" dirty="0"/>
              <a:t>2. Kas tehakse nt Järve projektile hiljem tasuvusanalüüs – seda on väga raske teha, sest kõik faktorid on subjektiivsed ning rahalised väärtused ei ole kontrollitavad.</a:t>
            </a:r>
          </a:p>
          <a:p>
            <a:r>
              <a:rPr lang="et-EE" dirty="0"/>
              <a:t>3. Maa korraline hindamine, vaja üle vaadata meie kehtestatud % veel sellel aastal – maa korraline hindamine peaks toimuma 2026. aastal (eelmine oli 2022. aastal). Kuid see ei mõjuta veel 2027. aastat vaid hakkab kehtima 2028. aastal, seega natukene on veel aega maamaksumäärasid muuta.</a:t>
            </a:r>
          </a:p>
          <a:p>
            <a:r>
              <a:rPr lang="et-EE" dirty="0"/>
              <a:t>4. Õpilaste arvu vähenemine koolides, aga kulud pidevalt kasvavad, kas see on ajakohane ja põhjendatud – lisaks kuludele on sotsiaalsed tegurid mida tuleb arvestada. Vallavalitsus analüüsib 2 korral aastas koolide personalivajadusi, valla koolivõrk peaks olema optimaalne, arvestades laste ja perede vajadusi.</a:t>
            </a:r>
          </a:p>
        </p:txBody>
      </p:sp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B835F35D-6491-CA48-A8B9-26E603265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12.01.2026</a:t>
            </a:r>
            <a:endParaRPr lang="en-US" dirty="0"/>
          </a:p>
        </p:txBody>
      </p:sp>
      <p:sp>
        <p:nvSpPr>
          <p:cNvPr id="5" name="Slaidinumbri kohatäide 4">
            <a:extLst>
              <a:ext uri="{FF2B5EF4-FFF2-40B4-BE49-F238E27FC236}">
                <a16:creationId xmlns:a16="http://schemas.microsoft.com/office/drawing/2014/main" id="{79DBC74D-EA74-EBCE-298D-92636F021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81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63354"/>
          </a:xfrm>
        </p:spPr>
        <p:txBody>
          <a:bodyPr>
            <a:normAutofit fontScale="90000"/>
          </a:bodyPr>
          <a:lstStyle/>
          <a:p>
            <a:pPr algn="ctr"/>
            <a:r>
              <a:rPr lang="et-EE" dirty="0"/>
              <a:t>Kus oleme? Ehk meie finantsolukorra indeks</a:t>
            </a:r>
            <a:br>
              <a:rPr lang="et-EE" dirty="0"/>
            </a:br>
            <a:endParaRPr lang="et-EE" dirty="0">
              <a:solidFill>
                <a:srgbClr val="0F9040"/>
              </a:solidFill>
            </a:endParaRP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574446" y="1784657"/>
            <a:ext cx="8596668" cy="3853092"/>
          </a:xfrm>
          <a:ln>
            <a:solidFill>
              <a:srgbClr val="0F9040"/>
            </a:solidFill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t-EE" dirty="0">
                <a:hlinkClick r:id="rId2"/>
              </a:rPr>
              <a:t>https://minuomavalitsus.ee/omavalitsuste-finantsolukorra-indeks</a:t>
            </a:r>
            <a:endParaRPr lang="et-EE" dirty="0"/>
          </a:p>
          <a:p>
            <a:pPr marL="0" indent="0">
              <a:buNone/>
            </a:pPr>
            <a:r>
              <a:rPr lang="et-EE" dirty="0"/>
              <a:t>Meie indeks 2024 – 2,71</a:t>
            </a:r>
          </a:p>
          <a:p>
            <a:pPr marL="0" indent="0">
              <a:buNone/>
            </a:pPr>
            <a:r>
              <a:rPr lang="et-EE" dirty="0"/>
              <a:t>Meie indeks 2023 – 2,43</a:t>
            </a:r>
          </a:p>
          <a:p>
            <a:pPr marL="0" indent="0">
              <a:buNone/>
            </a:pPr>
            <a:r>
              <a:rPr lang="et-EE" dirty="0"/>
              <a:t>Meie indeks 2022 – 2,57</a:t>
            </a:r>
          </a:p>
          <a:p>
            <a:pPr marL="0" indent="0">
              <a:buNone/>
            </a:pPr>
            <a:r>
              <a:rPr lang="et-EE" dirty="0"/>
              <a:t>Arvestuses on 7 näitajat: netovõlakoormus põhitegevuse tulemist, põhitegevuse tulem amortisatsioonist, likviidsed varad ja reservid põhitegevuse kuludest, KOV töötaja töötasu riigi ja regiooni keskmisest, põhitegevuse tulude reaalkasv, finantskulud põhitegevuse tulemist, hoonete seisund</a:t>
            </a:r>
          </a:p>
          <a:p>
            <a:pPr marL="0" indent="0">
              <a:buNone/>
            </a:pPr>
            <a:r>
              <a:rPr lang="et-EE" dirty="0"/>
              <a:t>EFEKTIIVSUSE NÄITAJAD:</a:t>
            </a:r>
          </a:p>
          <a:p>
            <a:pPr marL="0" indent="0">
              <a:buNone/>
            </a:pPr>
            <a:r>
              <a:rPr lang="et-EE" dirty="0"/>
              <a:t>Töötajaid 1000 </a:t>
            </a:r>
            <a:r>
              <a:rPr lang="et-EE" dirty="0" err="1"/>
              <a:t>el</a:t>
            </a:r>
            <a:r>
              <a:rPr lang="et-EE" dirty="0"/>
              <a:t> kohta keskmine  40,7 –osaliselt </a:t>
            </a:r>
            <a:r>
              <a:rPr lang="et-EE" dirty="0" err="1"/>
              <a:t>tagamaaline</a:t>
            </a:r>
            <a:r>
              <a:rPr lang="et-EE" dirty="0"/>
              <a:t>– 47,5, meie 47,7</a:t>
            </a:r>
          </a:p>
          <a:p>
            <a:pPr marL="0" indent="0">
              <a:buNone/>
            </a:pPr>
            <a:r>
              <a:rPr lang="et-EE" dirty="0"/>
              <a:t>Kooli klasside täitumus – 19,6 –15,8, meie 15,0</a:t>
            </a:r>
          </a:p>
          <a:p>
            <a:pPr marL="0" indent="0">
              <a:buNone/>
            </a:pPr>
            <a:r>
              <a:rPr lang="et-EE" dirty="0"/>
              <a:t>Lasteaia rühmade täitumus  17,7 – 16,9, meie 16,2</a:t>
            </a:r>
          </a:p>
        </p:txBody>
      </p:sp>
      <p:pic>
        <p:nvPicPr>
          <p:cNvPr id="4" name="Pilt 3" descr="Pilt, millel on kujutatud puuvili, lõikepildid, joonisfilm&#10;&#10;Kirjeldus on genereeritud automaatselt">
            <a:extLst>
              <a:ext uri="{FF2B5EF4-FFF2-40B4-BE49-F238E27FC236}">
                <a16:creationId xmlns:a16="http://schemas.microsoft.com/office/drawing/2014/main" id="{ACA6260F-88F7-BDFE-C058-63269DB5A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7281" y="6041362"/>
            <a:ext cx="641750" cy="679578"/>
          </a:xfrm>
          <a:prstGeom prst="rect">
            <a:avLst/>
          </a:prstGeom>
        </p:spPr>
      </p:pic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8B65D129-9893-F0C8-1A68-6862557EC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 dirty="0"/>
              <a:t>12.01.2026</a:t>
            </a:r>
            <a:endParaRPr lang="en-US" dirty="0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6772A5AA-23DD-CF29-CC4B-AB6E69E9A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5674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100BA9A8-AEFF-2C87-C347-68453C90C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32723"/>
          </a:xfrm>
        </p:spPr>
        <p:txBody>
          <a:bodyPr>
            <a:normAutofit fontScale="90000"/>
          </a:bodyPr>
          <a:lstStyle/>
          <a:p>
            <a:pPr algn="ctr"/>
            <a:r>
              <a:rPr lang="et-EE" dirty="0"/>
              <a:t>KÜSIMUSED KOMISJONIDES (2)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E1262670-A996-37D0-6937-7F9CBBCAF4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160343"/>
            <a:ext cx="8596668" cy="4881020"/>
          </a:xfrm>
        </p:spPr>
        <p:txBody>
          <a:bodyPr>
            <a:normAutofit lnSpcReduction="10000"/>
          </a:bodyPr>
          <a:lstStyle/>
          <a:p>
            <a:r>
              <a:rPr lang="et-EE" dirty="0"/>
              <a:t>5. Maksumaksjate arvu vähenemine – õnneks ei ole maksumaksjate arvu vähenemine korrelatsioonis elanike arvu vähenemisega, murekohaks on sündide vähenemine ja elanikkonna vananemine (see ei ole ainult meie mure).</a:t>
            </a:r>
          </a:p>
          <a:p>
            <a:r>
              <a:rPr lang="et-EE" dirty="0"/>
              <a:t>6. Tulumaksuprognoos – kas me ei ole liiga optimistlikud selles osas – hetkel on kasvu % 5,18 ja summaliselt ca 667 tuh eurot. Ministeeriumi prognoos on ligi 140 tuh rohkem. Loodan, et olen siiski konservatiivne olnud. Kõiki arvestusi saab vaadata ministeeriumi kodulehelt </a:t>
            </a:r>
            <a:r>
              <a:rPr lang="et-EE" dirty="0">
                <a:hlinkClick r:id="rId2"/>
              </a:rPr>
              <a:t>https://www.agri.ee/regionaalareng-uhistransport/kohalikud-omavalitsused/finantskorraldus#finantsulevaated</a:t>
            </a:r>
            <a:endParaRPr lang="et-EE" dirty="0"/>
          </a:p>
          <a:p>
            <a:r>
              <a:rPr lang="et-EE" dirty="0"/>
              <a:t>7.. Kas mõni laen 2026. aasta lõpeb – Jah lõpevad 2 lepingut – üks SEB ja teine LHV-s.</a:t>
            </a:r>
          </a:p>
          <a:p>
            <a:r>
              <a:rPr lang="et-EE" dirty="0"/>
              <a:t>8. Kuidas eelmise aasta laenuraha kasutati?</a:t>
            </a:r>
          </a:p>
          <a:p>
            <a:r>
              <a:rPr lang="et-EE" dirty="0"/>
              <a:t>2025. aastal oli meil </a:t>
            </a:r>
            <a:r>
              <a:rPr lang="et-EE"/>
              <a:t>volikogu laenuraha </a:t>
            </a:r>
            <a:r>
              <a:rPr lang="et-EE" dirty="0"/>
              <a:t>lubanud kasutada 1,95 miljonit eurot ning see sai ka välja võetud – hetkel on meil alates juunikuust 2025 Mehaanika 1 ja 3 vahendid </a:t>
            </a:r>
            <a:r>
              <a:rPr lang="et-EE" dirty="0" err="1"/>
              <a:t>RTK-s</a:t>
            </a:r>
            <a:r>
              <a:rPr lang="et-EE" dirty="0"/>
              <a:t> kontrollis ning ei ole saanud tagasi toetuse summasid ca 840 tuh eest.</a:t>
            </a:r>
          </a:p>
          <a:p>
            <a:endParaRPr lang="et-EE" dirty="0"/>
          </a:p>
          <a:p>
            <a:endParaRPr lang="et-EE" dirty="0"/>
          </a:p>
        </p:txBody>
      </p:sp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C6D4F845-4A18-7437-11AD-0878F4339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12.01.2026</a:t>
            </a:r>
            <a:endParaRPr lang="en-US" dirty="0"/>
          </a:p>
        </p:txBody>
      </p:sp>
      <p:sp>
        <p:nvSpPr>
          <p:cNvPr id="5" name="Slaidinumbri kohatäide 4">
            <a:extLst>
              <a:ext uri="{FF2B5EF4-FFF2-40B4-BE49-F238E27FC236}">
                <a16:creationId xmlns:a16="http://schemas.microsoft.com/office/drawing/2014/main" id="{DBDB9F87-A8D0-D096-5C7F-CBC6D4F01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0591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4694B860-AE51-51EE-D27B-D45BB98E9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07498"/>
          </a:xfrm>
        </p:spPr>
        <p:txBody>
          <a:bodyPr>
            <a:normAutofit fontScale="90000"/>
          </a:bodyPr>
          <a:lstStyle/>
          <a:p>
            <a:pPr algn="ctr"/>
            <a:r>
              <a:rPr lang="et-EE" dirty="0"/>
              <a:t>Laenuraha kasutamine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E96414F6-6C1A-6A70-C652-3CC0C418B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172955"/>
            <a:ext cx="8596668" cy="48684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dirty="0"/>
              <a:t>1. Maanteetransport 400 000 eurot;</a:t>
            </a:r>
          </a:p>
          <a:p>
            <a:pPr marL="0" indent="0">
              <a:buNone/>
            </a:pPr>
            <a:r>
              <a:rPr lang="et-EE" dirty="0"/>
              <a:t>2. Bioloogiline mitmekesisus ja maastiku kaitse (Järve projekt, kaasav aed)              21 600 eurot;</a:t>
            </a:r>
          </a:p>
          <a:p>
            <a:pPr marL="0" indent="0">
              <a:buNone/>
            </a:pPr>
            <a:r>
              <a:rPr lang="et-EE" dirty="0"/>
              <a:t>3. Veevarustus  (</a:t>
            </a:r>
            <a:r>
              <a:rPr lang="et-EE" dirty="0" err="1"/>
              <a:t>hajaasutuse</a:t>
            </a:r>
            <a:r>
              <a:rPr lang="et-EE" dirty="0"/>
              <a:t> programm) 29 500 eurot;</a:t>
            </a:r>
          </a:p>
          <a:p>
            <a:pPr marL="0" indent="0">
              <a:buNone/>
            </a:pPr>
            <a:r>
              <a:rPr lang="et-EE" dirty="0"/>
              <a:t>4. Tänavavalgustus 24 000 eurot;</a:t>
            </a:r>
          </a:p>
          <a:p>
            <a:pPr marL="0" indent="0">
              <a:buNone/>
            </a:pPr>
            <a:r>
              <a:rPr lang="et-EE" dirty="0"/>
              <a:t>5. Türi Haldus (Laupa ja Käru koolide staadionid) 55 500 eurot;</a:t>
            </a:r>
          </a:p>
          <a:p>
            <a:pPr marL="0" indent="0">
              <a:buNone/>
            </a:pPr>
            <a:r>
              <a:rPr lang="et-EE" dirty="0"/>
              <a:t>6. Türi Haldus (sõiduki soetamine) 27 000 eurot;</a:t>
            </a:r>
          </a:p>
          <a:p>
            <a:pPr marL="0" indent="0">
              <a:buNone/>
            </a:pPr>
            <a:r>
              <a:rPr lang="et-EE" dirty="0"/>
              <a:t>7. Tervishoid 29 000 eurot</a:t>
            </a:r>
          </a:p>
          <a:p>
            <a:pPr marL="0" indent="0">
              <a:buNone/>
            </a:pPr>
            <a:r>
              <a:rPr lang="et-EE" dirty="0"/>
              <a:t>7. Retla-Kabala Kool 252 700 eurot;</a:t>
            </a:r>
          </a:p>
          <a:p>
            <a:pPr marL="0" indent="0">
              <a:buNone/>
            </a:pPr>
            <a:r>
              <a:rPr lang="et-EE" dirty="0"/>
              <a:t>8. Türi Ühisgümnaasiumi võimla põrand 98 700 eurot;</a:t>
            </a:r>
          </a:p>
          <a:p>
            <a:pPr marL="0" indent="0">
              <a:buNone/>
            </a:pPr>
            <a:r>
              <a:rPr lang="et-EE" dirty="0"/>
              <a:t>9. Türi Lasteaed 650 000 eurot;</a:t>
            </a:r>
          </a:p>
          <a:p>
            <a:pPr marL="0" indent="0">
              <a:buNone/>
            </a:pPr>
            <a:r>
              <a:rPr lang="et-EE" dirty="0"/>
              <a:t>10. Mehaanika 1 ja 3 renoveerimine 360 000 eurot (840 tuh lisaks valla raha).</a:t>
            </a:r>
          </a:p>
          <a:p>
            <a:pPr marL="0" indent="0">
              <a:buNone/>
            </a:pPr>
            <a:endParaRPr lang="et-EE" dirty="0"/>
          </a:p>
        </p:txBody>
      </p:sp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FE4EE4EA-AF5E-AC0A-D471-EE9E1413A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12.01.2026</a:t>
            </a:r>
            <a:endParaRPr lang="en-US" dirty="0"/>
          </a:p>
        </p:txBody>
      </p:sp>
      <p:sp>
        <p:nvSpPr>
          <p:cNvPr id="5" name="Slaidinumbri kohatäide 4">
            <a:extLst>
              <a:ext uri="{FF2B5EF4-FFF2-40B4-BE49-F238E27FC236}">
                <a16:creationId xmlns:a16="http://schemas.microsoft.com/office/drawing/2014/main" id="{63B4D47A-D0B3-E20C-77F3-52101F1C0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5135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379BA893-1524-6996-4C23-476D7A80A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57948"/>
          </a:xfrm>
        </p:spPr>
        <p:txBody>
          <a:bodyPr/>
          <a:lstStyle/>
          <a:p>
            <a:pPr algn="ctr"/>
            <a:r>
              <a:rPr lang="et-EE" dirty="0"/>
              <a:t>MUUDATUSETTEPANEKUD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75B06C41-AFB6-0839-2BAA-C2F677D05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06285"/>
            <a:ext cx="8596668" cy="4635078"/>
          </a:xfrm>
        </p:spPr>
        <p:txBody>
          <a:bodyPr>
            <a:normAutofit/>
          </a:bodyPr>
          <a:lstStyle/>
          <a:p>
            <a:r>
              <a:rPr lang="et-EE" sz="4400" b="1" dirty="0"/>
              <a:t>MUUDATUSETTEPANEKUID SAAB ESITADA 11.02.2026 KELL 17.00-ni</a:t>
            </a:r>
          </a:p>
          <a:p>
            <a:r>
              <a:rPr lang="et-EE" dirty="0"/>
              <a:t>Eelarve eelnõu muutmise ettepanekule lisab selle algataja põhjendused ja arvestused kavandatavate muudatustega kaasnevate väljaminekute ja nende katteallikate kohta. Volikogu poolt tehtava ettepaneku läbivaatamisel kuulatakse ära valla- või linnavalitsuse arvamus. (KOFS § 23, valla </a:t>
            </a:r>
            <a:r>
              <a:rPr lang="et-EE"/>
              <a:t>finantsjuhtimise kord § 13 lg 2).</a:t>
            </a:r>
            <a:endParaRPr lang="et-EE" dirty="0"/>
          </a:p>
          <a:p>
            <a:r>
              <a:rPr lang="et-EE" b="1" dirty="0"/>
              <a:t>Vallavalitsus annab ettepanekute arvamuse 17. veebruari istungil ning samal õhtul koguneb eelarve- ja arenduskomisjon.</a:t>
            </a:r>
          </a:p>
        </p:txBody>
      </p:sp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741791E1-0311-F756-FEE6-2CD175BB3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12.01.2026</a:t>
            </a:r>
            <a:endParaRPr lang="en-US" dirty="0"/>
          </a:p>
        </p:txBody>
      </p:sp>
      <p:sp>
        <p:nvSpPr>
          <p:cNvPr id="5" name="Slaidinumbri kohatäide 4">
            <a:extLst>
              <a:ext uri="{FF2B5EF4-FFF2-40B4-BE49-F238E27FC236}">
                <a16:creationId xmlns:a16="http://schemas.microsoft.com/office/drawing/2014/main" id="{E654ED20-D298-7870-E425-D8DDA8ED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2393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D93AA-2BC0-EBE1-34FC-12381D330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F56F8CAE-C1E2-1553-8D2F-A48F9FEB5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419" y="1248630"/>
            <a:ext cx="7882759" cy="4445876"/>
          </a:xfrm>
        </p:spPr>
        <p:txBody>
          <a:bodyPr>
            <a:noAutofit/>
          </a:bodyPr>
          <a:lstStyle/>
          <a:p>
            <a:r>
              <a:rPr lang="et-EE" sz="4400" dirty="0">
                <a:solidFill>
                  <a:srgbClr val="0F9040"/>
                </a:solidFill>
              </a:rPr>
              <a:t>Soovin tänada kõiki hallatavate asutuste juhte ning vallavalitsuse ametnikke, kes eelarve eelnõu koostamisse panustasid!</a:t>
            </a:r>
            <a:br>
              <a:rPr lang="et-EE" sz="4400" dirty="0">
                <a:solidFill>
                  <a:srgbClr val="0F9040"/>
                </a:solidFill>
              </a:rPr>
            </a:br>
            <a:r>
              <a:rPr lang="et-EE" sz="4400" dirty="0">
                <a:solidFill>
                  <a:srgbClr val="0F9040"/>
                </a:solidFill>
              </a:rPr>
              <a:t>Aitäh Teile!</a:t>
            </a:r>
            <a:endParaRPr lang="et-EE" sz="4400" dirty="0"/>
          </a:p>
        </p:txBody>
      </p:sp>
      <p:pic>
        <p:nvPicPr>
          <p:cNvPr id="3" name="Pilt 2" descr="Pilt, millel on kujutatud puuvili, lõikepildid, joonisfilm&#10;&#10;Kirjeldus on genereeritud automaatselt">
            <a:extLst>
              <a:ext uri="{FF2B5EF4-FFF2-40B4-BE49-F238E27FC236}">
                <a16:creationId xmlns:a16="http://schemas.microsoft.com/office/drawing/2014/main" id="{527AD038-7D93-8197-8F74-47DE9932B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7281" y="6041362"/>
            <a:ext cx="641750" cy="679578"/>
          </a:xfrm>
          <a:prstGeom prst="rect">
            <a:avLst/>
          </a:prstGeom>
        </p:spPr>
      </p:pic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5B6156DD-970C-92A3-BF06-FE04C5E8E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12.01.2026</a:t>
            </a:r>
            <a:endParaRPr lang="en-US" dirty="0"/>
          </a:p>
        </p:txBody>
      </p:sp>
      <p:sp>
        <p:nvSpPr>
          <p:cNvPr id="5" name="Slaidinumbri kohatäide 4">
            <a:extLst>
              <a:ext uri="{FF2B5EF4-FFF2-40B4-BE49-F238E27FC236}">
                <a16:creationId xmlns:a16="http://schemas.microsoft.com/office/drawing/2014/main" id="{5AA3E725-2A6B-4B43-5B5A-92E37DAB4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5861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BF08D9-A835-8420-9288-7E7B40582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AEEBE680-B240-C591-25A9-A2698A12E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0184" y="3155950"/>
            <a:ext cx="3843866" cy="908050"/>
          </a:xfrm>
        </p:spPr>
        <p:txBody>
          <a:bodyPr>
            <a:normAutofit fontScale="90000"/>
          </a:bodyPr>
          <a:lstStyle/>
          <a:p>
            <a:r>
              <a:rPr lang="et-EE" sz="4000" dirty="0">
                <a:solidFill>
                  <a:srgbClr val="0F9040"/>
                </a:solidFill>
              </a:rPr>
              <a:t>Aitäh kuulamast!</a:t>
            </a:r>
            <a:br>
              <a:rPr lang="et-EE" sz="4000" dirty="0">
                <a:solidFill>
                  <a:srgbClr val="0F9040"/>
                </a:solidFill>
              </a:rPr>
            </a:br>
            <a:r>
              <a:rPr lang="et-EE" sz="4000" dirty="0">
                <a:solidFill>
                  <a:srgbClr val="0F9040"/>
                </a:solidFill>
              </a:rPr>
              <a:t>Palun küsimused</a:t>
            </a:r>
            <a:endParaRPr lang="et-EE" sz="4000" dirty="0"/>
          </a:p>
        </p:txBody>
      </p:sp>
      <p:pic>
        <p:nvPicPr>
          <p:cNvPr id="3" name="Pilt 2" descr="Pilt, millel on kujutatud puuvili, lõikepildid, joonisfilm&#10;&#10;Kirjeldus on genereeritud automaatselt">
            <a:extLst>
              <a:ext uri="{FF2B5EF4-FFF2-40B4-BE49-F238E27FC236}">
                <a16:creationId xmlns:a16="http://schemas.microsoft.com/office/drawing/2014/main" id="{C2D2610F-CD03-A50F-E079-6D8AD7A75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7281" y="6041362"/>
            <a:ext cx="641750" cy="679578"/>
          </a:xfrm>
          <a:prstGeom prst="rect">
            <a:avLst/>
          </a:prstGeom>
        </p:spPr>
      </p:pic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17EC4559-6180-4EE7-04E8-401696F18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12.01.2026</a:t>
            </a:r>
            <a:endParaRPr lang="en-US" dirty="0"/>
          </a:p>
        </p:txBody>
      </p:sp>
      <p:sp>
        <p:nvSpPr>
          <p:cNvPr id="5" name="Slaidinumbri kohatäide 4">
            <a:extLst>
              <a:ext uri="{FF2B5EF4-FFF2-40B4-BE49-F238E27FC236}">
                <a16:creationId xmlns:a16="http://schemas.microsoft.com/office/drawing/2014/main" id="{9686A5F7-ACA7-6CD7-5CA0-853555A88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255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AB844-9F0C-E7A5-0278-8197A9B4A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CEEB30C-15AA-DDE9-0603-D7783A3D8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63354"/>
          </a:xfrm>
        </p:spPr>
        <p:txBody>
          <a:bodyPr>
            <a:normAutofit fontScale="90000"/>
          </a:bodyPr>
          <a:lstStyle/>
          <a:p>
            <a:pPr algn="ctr"/>
            <a:r>
              <a:rPr lang="et-EE" dirty="0"/>
              <a:t>Millest oleme lähtunud:</a:t>
            </a:r>
            <a:br>
              <a:rPr lang="et-EE" dirty="0"/>
            </a:br>
            <a:endParaRPr lang="et-EE" dirty="0">
              <a:solidFill>
                <a:srgbClr val="0F9040"/>
              </a:solidFill>
            </a:endParaRP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B6EEE64B-F342-417F-5106-06909D7CD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446" y="1784657"/>
            <a:ext cx="8596668" cy="3853092"/>
          </a:xfrm>
          <a:ln>
            <a:solidFill>
              <a:srgbClr val="0F9040"/>
            </a:solidFill>
          </a:ln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t-EE" sz="2400" dirty="0"/>
              <a:t>Kohaliku omavalitsuse seadus (KOKS)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t-EE" sz="2400" dirty="0"/>
              <a:t>Kohaliku omavalitsuse finantsjuhtimise seadus (KOFS)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t-EE" sz="2400" dirty="0"/>
              <a:t>Türi valla finantsjuhtimise kord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t-EE" sz="2400" dirty="0"/>
              <a:t>Türi valla arengukava ja eelarvestrateegia perioodiks 2026 – 2029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t-EE" sz="2400" dirty="0"/>
              <a:t>Avaliku sektori finantsarvestuse ja –aruandluse juhend (üldeeskiri)</a:t>
            </a:r>
          </a:p>
          <a:p>
            <a:pPr marL="0" indent="0">
              <a:buNone/>
            </a:pPr>
            <a:endParaRPr lang="et-EE" dirty="0"/>
          </a:p>
        </p:txBody>
      </p:sp>
      <p:pic>
        <p:nvPicPr>
          <p:cNvPr id="4" name="Pilt 3" descr="Pilt, millel on kujutatud puuvili, lõikepildid, joonisfilm&#10;&#10;Kirjeldus on genereeritud automaatselt">
            <a:extLst>
              <a:ext uri="{FF2B5EF4-FFF2-40B4-BE49-F238E27FC236}">
                <a16:creationId xmlns:a16="http://schemas.microsoft.com/office/drawing/2014/main" id="{B19B7EC5-C833-CCAE-28FC-BF542D4E4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7281" y="6041362"/>
            <a:ext cx="641750" cy="679578"/>
          </a:xfrm>
          <a:prstGeom prst="rect">
            <a:avLst/>
          </a:prstGeom>
        </p:spPr>
      </p:pic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16377DB2-3378-88AF-B58B-B7D7E6BA1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 dirty="0"/>
              <a:t>12.01.2026</a:t>
            </a:r>
            <a:endParaRPr lang="en-US" dirty="0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293AE13A-CF10-5E97-BE52-EE9446CB8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680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5C72E338-CBE6-3E3F-D08C-A26228F35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et-EE" dirty="0">
                <a:solidFill>
                  <a:srgbClr val="0F9040"/>
                </a:solidFill>
              </a:rPr>
              <a:t>Eelarve koostamine ja sisu</a:t>
            </a:r>
            <a:endParaRPr lang="et-EE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E224621-CB1C-0C52-8347-8BA9EF4A2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214" y="1292773"/>
            <a:ext cx="3973787" cy="5113714"/>
          </a:xfrm>
        </p:spPr>
        <p:txBody>
          <a:bodyPr>
            <a:normAutofit/>
          </a:bodyPr>
          <a:lstStyle/>
          <a:p>
            <a:r>
              <a:rPr lang="et-EE" sz="2000" dirty="0"/>
              <a:t>Eelarve on TEKKEPÕHINE, st eelarve tulud ja kulud kajastuvad majandustehingute tegemise hetkel, mitte siis kui raha laekub või kui väljamakseid tehakse.</a:t>
            </a:r>
          </a:p>
          <a:p>
            <a:r>
              <a:rPr lang="et-EE" dirty="0"/>
              <a:t>Eelarves ei ole arvestatud mitterahalist mõju, nt amortisatsiooni ning müüdava põhivara jääkväärtuse mahakandmise kulud.</a:t>
            </a:r>
            <a:endParaRPr lang="en-US" dirty="0"/>
          </a:p>
        </p:txBody>
      </p:sp>
      <p:pic>
        <p:nvPicPr>
          <p:cNvPr id="6" name="Sisu kohatäide 5" descr="Pilt, millel on kujutatud Kontoritarvikud, nael, mustvalge, inimene&#10;&#10;Kirjeldus on genereeritud automaatselt">
            <a:extLst>
              <a:ext uri="{FF2B5EF4-FFF2-40B4-BE49-F238E27FC236}">
                <a16:creationId xmlns:a16="http://schemas.microsoft.com/office/drawing/2014/main" id="{33842269-F6E7-A422-50C2-86624DB11C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232" r="3" b="8185"/>
          <a:stretch/>
        </p:blipFill>
        <p:spPr>
          <a:xfrm>
            <a:off x="677335" y="2159331"/>
            <a:ext cx="4550512" cy="3882362"/>
          </a:xfrm>
          <a:prstGeom prst="rect">
            <a:avLst/>
          </a:prstGeom>
        </p:spPr>
      </p:pic>
      <p:pic>
        <p:nvPicPr>
          <p:cNvPr id="7" name="Pilt 6" descr="Pilt, millel on kujutatud puuvili, lõikepildid, joonisfilm&#10;&#10;Kirjeldus on genereeritud automaatselt">
            <a:extLst>
              <a:ext uri="{FF2B5EF4-FFF2-40B4-BE49-F238E27FC236}">
                <a16:creationId xmlns:a16="http://schemas.microsoft.com/office/drawing/2014/main" id="{3489647C-8093-CF59-5101-8AEB982A6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7281" y="6041362"/>
            <a:ext cx="641750" cy="679578"/>
          </a:xfrm>
          <a:prstGeom prst="rect">
            <a:avLst/>
          </a:prstGeom>
        </p:spPr>
      </p:pic>
      <p:sp>
        <p:nvSpPr>
          <p:cNvPr id="8" name="Jaluse kohatäide 7">
            <a:extLst>
              <a:ext uri="{FF2B5EF4-FFF2-40B4-BE49-F238E27FC236}">
                <a16:creationId xmlns:a16="http://schemas.microsoft.com/office/drawing/2014/main" id="{AD693627-7F61-0A2F-5903-011CFCB9C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12.01.2026</a:t>
            </a:r>
            <a:endParaRPr lang="en-US" dirty="0"/>
          </a:p>
        </p:txBody>
      </p:sp>
      <p:sp>
        <p:nvSpPr>
          <p:cNvPr id="9" name="Slaidinumbri kohatäide 8">
            <a:extLst>
              <a:ext uri="{FF2B5EF4-FFF2-40B4-BE49-F238E27FC236}">
                <a16:creationId xmlns:a16="http://schemas.microsoft.com/office/drawing/2014/main" id="{B1A0F671-3AD0-E053-3CF8-DD3B80DD2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879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</p:grpSp>
      <p:pic>
        <p:nvPicPr>
          <p:cNvPr id="8" name="Sisu kohatäide 7" descr="Pilt, millel on kujutatud tekst, Rahatäht, Pabertoode, paber&#10;&#10;Kirjeldus on genereeritud automaatselt">
            <a:extLst>
              <a:ext uri="{FF2B5EF4-FFF2-40B4-BE49-F238E27FC236}">
                <a16:creationId xmlns:a16="http://schemas.microsoft.com/office/drawing/2014/main" id="{A6F6FD6C-E6D1-6721-EC65-0DA6814B54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5125" r="6114" b="909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sp>
        <p:nvSpPr>
          <p:cNvPr id="33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sp>
        <p:nvSpPr>
          <p:cNvPr id="35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sp>
        <p:nvSpPr>
          <p:cNvPr id="37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sp>
        <p:nvSpPr>
          <p:cNvPr id="39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sp>
        <p:nvSpPr>
          <p:cNvPr id="41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pic>
        <p:nvPicPr>
          <p:cNvPr id="3" name="Pilt 2" descr="Pilt, millel on kujutatud puuvili, lõikepildid, joonisfilm&#10;&#10;Kirjeldus on genereeritud automaatselt">
            <a:extLst>
              <a:ext uri="{FF2B5EF4-FFF2-40B4-BE49-F238E27FC236}">
                <a16:creationId xmlns:a16="http://schemas.microsoft.com/office/drawing/2014/main" id="{1D83323F-BD47-AAB2-D981-111FF4057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7281" y="6041362"/>
            <a:ext cx="641750" cy="679578"/>
          </a:xfrm>
          <a:prstGeom prst="rect">
            <a:avLst/>
          </a:prstGeom>
        </p:spPr>
      </p:pic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E270DB3B-AF55-4C69-9A5B-7AE87BCF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12.01.2026</a:t>
            </a:r>
            <a:endParaRPr lang="en-US" dirty="0"/>
          </a:p>
        </p:txBody>
      </p:sp>
      <p:sp>
        <p:nvSpPr>
          <p:cNvPr id="5" name="Slaidinumbri kohatäide 4">
            <a:extLst>
              <a:ext uri="{FF2B5EF4-FFF2-40B4-BE49-F238E27FC236}">
                <a16:creationId xmlns:a16="http://schemas.microsoft.com/office/drawing/2014/main" id="{3651D5E4-DA7E-EF30-BF5A-6E6D14B44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Pealkiri 6">
            <a:extLst>
              <a:ext uri="{FF2B5EF4-FFF2-40B4-BE49-F238E27FC236}">
                <a16:creationId xmlns:a16="http://schemas.microsoft.com/office/drawing/2014/main" id="{5B2966CE-E0D2-309A-D65B-24195DF8D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734206"/>
            <a:ext cx="4449612" cy="2604463"/>
          </a:xfrm>
        </p:spPr>
        <p:txBody>
          <a:bodyPr>
            <a:normAutofit/>
          </a:bodyPr>
          <a:lstStyle/>
          <a:p>
            <a:pPr algn="ctr"/>
            <a:r>
              <a:rPr lang="et-EE" sz="4000" dirty="0"/>
              <a:t>Eelarve eelnõu kogumaht on      26 447 754 eurot </a:t>
            </a:r>
          </a:p>
        </p:txBody>
      </p:sp>
    </p:spTree>
    <p:extLst>
      <p:ext uri="{BB962C8B-B14F-4D97-AF65-F5344CB8AC3E}">
        <p14:creationId xmlns:p14="http://schemas.microsoft.com/office/powerpoint/2010/main" val="723901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5234931" y="609600"/>
            <a:ext cx="4692258" cy="5715526"/>
          </a:xfrm>
        </p:spPr>
        <p:txBody>
          <a:bodyPr>
            <a:normAutofit/>
          </a:bodyPr>
          <a:lstStyle/>
          <a:p>
            <a:r>
              <a:rPr lang="et-EE" sz="3200" dirty="0">
                <a:solidFill>
                  <a:srgbClr val="0F9040"/>
                </a:solidFill>
              </a:rPr>
              <a:t>TULUD</a:t>
            </a:r>
            <a:br>
              <a:rPr lang="et-EE" sz="3200" dirty="0">
                <a:solidFill>
                  <a:srgbClr val="0F9040"/>
                </a:solidFill>
              </a:rPr>
            </a:br>
            <a:r>
              <a:rPr lang="et-EE" sz="3200" dirty="0">
                <a:solidFill>
                  <a:srgbClr val="0F9040"/>
                </a:solidFill>
              </a:rPr>
              <a:t>Põhitegevuse tulud – </a:t>
            </a:r>
            <a:br>
              <a:rPr lang="et-EE" sz="3200" dirty="0">
                <a:solidFill>
                  <a:srgbClr val="0F9040"/>
                </a:solidFill>
              </a:rPr>
            </a:br>
            <a:r>
              <a:rPr lang="et-EE" sz="3200" dirty="0">
                <a:solidFill>
                  <a:srgbClr val="0F9040"/>
                </a:solidFill>
              </a:rPr>
              <a:t>23 783 798 eurot</a:t>
            </a:r>
            <a:br>
              <a:rPr lang="et-EE" sz="3200" dirty="0">
                <a:solidFill>
                  <a:srgbClr val="0F9040"/>
                </a:solidFill>
              </a:rPr>
            </a:br>
            <a:r>
              <a:rPr lang="et-EE" sz="3200" dirty="0">
                <a:solidFill>
                  <a:srgbClr val="0F9040"/>
                </a:solidFill>
              </a:rPr>
              <a:t>Investeeringutulud – </a:t>
            </a:r>
            <a:br>
              <a:rPr lang="et-EE" sz="3200" dirty="0">
                <a:solidFill>
                  <a:srgbClr val="0F9040"/>
                </a:solidFill>
              </a:rPr>
            </a:br>
            <a:r>
              <a:rPr lang="et-EE" sz="3200" dirty="0">
                <a:solidFill>
                  <a:srgbClr val="0F9040"/>
                </a:solidFill>
              </a:rPr>
              <a:t>953 956 eurot</a:t>
            </a:r>
            <a:br>
              <a:rPr lang="et-EE" sz="3200" dirty="0">
                <a:solidFill>
                  <a:srgbClr val="0F9040"/>
                </a:solidFill>
              </a:rPr>
            </a:br>
            <a:r>
              <a:rPr lang="et-EE" sz="3200" dirty="0">
                <a:solidFill>
                  <a:srgbClr val="0F9040"/>
                </a:solidFill>
              </a:rPr>
              <a:t>Kohustuste võtmine –</a:t>
            </a:r>
            <a:br>
              <a:rPr lang="et-EE" sz="3200" dirty="0">
                <a:solidFill>
                  <a:srgbClr val="0F9040"/>
                </a:solidFill>
              </a:rPr>
            </a:br>
            <a:r>
              <a:rPr lang="et-EE" sz="3200" dirty="0">
                <a:solidFill>
                  <a:srgbClr val="0F9040"/>
                </a:solidFill>
              </a:rPr>
              <a:t>1 740 000 eurot</a:t>
            </a:r>
            <a:endParaRPr lang="et-EE" sz="3300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5209564" y="1040524"/>
            <a:ext cx="4161460" cy="4477408"/>
          </a:xfrm>
        </p:spPr>
        <p:txBody>
          <a:bodyPr>
            <a:normAutofit/>
          </a:bodyPr>
          <a:lstStyle/>
          <a:p>
            <a:endParaRPr lang="et-EE" dirty="0"/>
          </a:p>
          <a:p>
            <a:pPr marL="0" indent="0">
              <a:buNone/>
            </a:pPr>
            <a:r>
              <a:rPr lang="et-EE" dirty="0"/>
              <a:t> </a:t>
            </a:r>
          </a:p>
        </p:txBody>
      </p:sp>
      <p:pic>
        <p:nvPicPr>
          <p:cNvPr id="9" name="Pilt 8" descr="Pilt, millel on kujutatud tekst, Pabertoode, Rahatäht, paber&#10;&#10;Kirjeldus on genereeritud automaatselt">
            <a:extLst>
              <a:ext uri="{FF2B5EF4-FFF2-40B4-BE49-F238E27FC236}">
                <a16:creationId xmlns:a16="http://schemas.microsoft.com/office/drawing/2014/main" id="{6640B60B-C864-6B2A-E444-2E8EBE03C9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480" r="18520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pic>
        <p:nvPicPr>
          <p:cNvPr id="4" name="Pilt 3" descr="Pilt, millel on kujutatud puuvili, lõikepildid, joonisfilm&#10;&#10;Kirjeldus on genereeritud automaatselt">
            <a:extLst>
              <a:ext uri="{FF2B5EF4-FFF2-40B4-BE49-F238E27FC236}">
                <a16:creationId xmlns:a16="http://schemas.microsoft.com/office/drawing/2014/main" id="{F9839C95-A0AA-6A4C-802C-943BE69CB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7281" y="6041362"/>
            <a:ext cx="641750" cy="679578"/>
          </a:xfrm>
          <a:prstGeom prst="rect">
            <a:avLst/>
          </a:prstGeom>
        </p:spPr>
      </p:pic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1DE15451-56FC-A31A-5A41-91551634B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12.01.2026</a:t>
            </a:r>
            <a:endParaRPr lang="en-US" dirty="0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E933CAB2-B66A-7F08-6ED7-4D77D16B1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267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C32901D9-4741-77ED-60BE-DD3836A46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22" y="0"/>
            <a:ext cx="8570018" cy="121920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t-EE" sz="4000" dirty="0"/>
              <a:t>KULUD</a:t>
            </a:r>
            <a:br>
              <a:rPr lang="et-EE" dirty="0"/>
            </a:br>
            <a:endParaRPr lang="et-EE" dirty="0">
              <a:solidFill>
                <a:srgbClr val="0F9040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7011F12-FD10-D881-41C1-6B3446232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1346" y="914401"/>
            <a:ext cx="4490020" cy="4950372"/>
          </a:xfrm>
        </p:spPr>
        <p:txBody>
          <a:bodyPr>
            <a:normAutofit/>
          </a:bodyPr>
          <a:lstStyle/>
          <a:p>
            <a:r>
              <a:rPr lang="et-EE" sz="3200" dirty="0"/>
              <a:t>Põhitegevuse kulud –</a:t>
            </a:r>
          </a:p>
          <a:p>
            <a:r>
              <a:rPr lang="et-EE" sz="3200" dirty="0"/>
              <a:t>22 757 835 eurot</a:t>
            </a:r>
          </a:p>
          <a:p>
            <a:r>
              <a:rPr lang="et-EE" sz="3200" dirty="0"/>
              <a:t>Investeeringu kulud –</a:t>
            </a:r>
          </a:p>
          <a:p>
            <a:r>
              <a:rPr lang="et-EE" sz="3200" dirty="0"/>
              <a:t>3 009 919 eurot</a:t>
            </a:r>
          </a:p>
          <a:p>
            <a:r>
              <a:rPr lang="et-EE" sz="3200" dirty="0"/>
              <a:t>Kohustuste tasumine </a:t>
            </a:r>
          </a:p>
          <a:p>
            <a:r>
              <a:rPr lang="et-EE" sz="3200" dirty="0"/>
              <a:t>710 000 eurot</a:t>
            </a:r>
            <a:endParaRPr lang="en-US" sz="3200" dirty="0"/>
          </a:p>
        </p:txBody>
      </p:sp>
      <p:pic>
        <p:nvPicPr>
          <p:cNvPr id="5" name="Sisu kohatäide 4" descr="Pilt, millel on kujutatud tekst, Rahatäht, Sularaha, valuuta&#10;&#10;Kirjeldus on genereeritud automaatselt">
            <a:extLst>
              <a:ext uri="{FF2B5EF4-FFF2-40B4-BE49-F238E27FC236}">
                <a16:creationId xmlns:a16="http://schemas.microsoft.com/office/drawing/2014/main" id="{FCAE6BD2-169C-4437-724F-803A0F5D77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264" b="2"/>
          <a:stretch/>
        </p:blipFill>
        <p:spPr>
          <a:xfrm>
            <a:off x="677335" y="670559"/>
            <a:ext cx="5086538" cy="5371133"/>
          </a:xfrm>
          <a:prstGeom prst="rect">
            <a:avLst/>
          </a:prstGeom>
        </p:spPr>
      </p:pic>
      <p:pic>
        <p:nvPicPr>
          <p:cNvPr id="3" name="Pilt 2" descr="Pilt, millel on kujutatud puuvili, lõikepildid, joonisfilm&#10;&#10;Kirjeldus on genereeritud automaatselt">
            <a:extLst>
              <a:ext uri="{FF2B5EF4-FFF2-40B4-BE49-F238E27FC236}">
                <a16:creationId xmlns:a16="http://schemas.microsoft.com/office/drawing/2014/main" id="{D3AD1603-991B-71A5-442F-0849229A3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7281" y="6041362"/>
            <a:ext cx="641750" cy="679578"/>
          </a:xfrm>
          <a:prstGeom prst="rect">
            <a:avLst/>
          </a:prstGeom>
        </p:spPr>
      </p:pic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A19DB8C2-6045-49EE-314E-A4542D935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12.01.2026</a:t>
            </a:r>
            <a:endParaRPr lang="en-US" dirty="0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E33E44A4-6DB8-E951-D1AD-2941DB371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636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A0E659AA-42D7-315E-77CF-E8C44750E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01192"/>
          </a:xfrm>
        </p:spPr>
        <p:txBody>
          <a:bodyPr>
            <a:normAutofit fontScale="90000"/>
          </a:bodyPr>
          <a:lstStyle/>
          <a:p>
            <a:pPr algn="ctr"/>
            <a:r>
              <a:rPr lang="et-EE" dirty="0"/>
              <a:t>Eelarves on arvestatud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BEF49449-2D95-C359-DD26-D484235A7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43222"/>
            <a:ext cx="8596668" cy="454047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t-EE" sz="2000" dirty="0"/>
          </a:p>
          <a:p>
            <a:r>
              <a:rPr lang="et-EE" sz="2800" dirty="0"/>
              <a:t>Tasandus- ja toetusfond 2025. aasta tasemest ca    250 000 eurot väiksem</a:t>
            </a:r>
          </a:p>
          <a:p>
            <a:r>
              <a:rPr lang="et-EE" sz="2800" dirty="0"/>
              <a:t>Füüsilise isiku tulumaks on planeeritud 6,33% suurem kui 2025. aasta eelarve (kassapõhise eelarve täitmisega 5,15);</a:t>
            </a:r>
          </a:p>
          <a:p>
            <a:r>
              <a:rPr lang="et-EE" sz="2800" dirty="0"/>
              <a:t>Maamaksu kasvu ei ole</a:t>
            </a:r>
          </a:p>
          <a:p>
            <a:r>
              <a:rPr lang="et-EE" sz="2800" dirty="0"/>
              <a:t>On planeeritud eelarvesse 500 000 eurot sihtotstarbelisi laekumisi – jagab korraldusega vallavalitsus, kui vastavad tulud laekuvad (nt PRIA koolipiim ja puuvili, KULKA jt rahaeraldused</a:t>
            </a:r>
          </a:p>
          <a:p>
            <a:endParaRPr lang="et-EE" sz="3200" dirty="0"/>
          </a:p>
        </p:txBody>
      </p:sp>
      <p:pic>
        <p:nvPicPr>
          <p:cNvPr id="4" name="Pilt 3" descr="Pilt, millel on kujutatud puuvili, lõikepildid, joonisfilm&#10;&#10;Kirjeldus on genereeritud automaatselt">
            <a:extLst>
              <a:ext uri="{FF2B5EF4-FFF2-40B4-BE49-F238E27FC236}">
                <a16:creationId xmlns:a16="http://schemas.microsoft.com/office/drawing/2014/main" id="{C709A323-1F17-0D96-F6C3-79773CB80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7281" y="6041362"/>
            <a:ext cx="641750" cy="679578"/>
          </a:xfrm>
          <a:prstGeom prst="rect">
            <a:avLst/>
          </a:prstGeom>
        </p:spPr>
      </p:pic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39767CFF-DE8E-F52D-6FCE-60FC372FD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12.01.2026</a:t>
            </a:r>
            <a:endParaRPr lang="en-US" dirty="0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BDBBDBCF-F48C-C1C7-9C35-2CBFC059B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040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70635-0E30-209A-6CA3-D30C4B7EE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4967EEA1-5C16-2DBA-EE8E-9240AAEB2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01192"/>
          </a:xfrm>
        </p:spPr>
        <p:txBody>
          <a:bodyPr>
            <a:normAutofit fontScale="90000"/>
          </a:bodyPr>
          <a:lstStyle/>
          <a:p>
            <a:pPr algn="ctr"/>
            <a:r>
              <a:rPr lang="et-EE" dirty="0"/>
              <a:t>Eelarves ei ole arvestatud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74186FEE-8B8F-7E1B-7A83-C540692F0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43222"/>
            <a:ext cx="8596668" cy="45404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sz="2400" dirty="0"/>
              <a:t>Tasandus- ja toetusfondi „õigeid“ numbreid</a:t>
            </a:r>
          </a:p>
          <a:p>
            <a:pPr marL="0" indent="0">
              <a:buNone/>
            </a:pPr>
            <a:r>
              <a:rPr lang="et-EE" sz="2400" dirty="0"/>
              <a:t>Alampalga kasvu (ei ole hetkel veel kinnitatud Vabariigi Valitsuse poolt).</a:t>
            </a:r>
          </a:p>
          <a:p>
            <a:pPr marL="0" indent="0">
              <a:buNone/>
            </a:pPr>
            <a:r>
              <a:rPr lang="et-EE" sz="2400" dirty="0"/>
              <a:t>Õpetajate palgamäära ning sellega seoses lasteaiaõpetajate palgamäära (kinnitati 08.01.2026 – 1970 eurot)</a:t>
            </a:r>
          </a:p>
          <a:p>
            <a:pPr marL="0" indent="0">
              <a:buNone/>
            </a:pPr>
            <a:r>
              <a:rPr lang="et-EE" sz="2400" dirty="0"/>
              <a:t>Pooleli olevad ehitused (Mehaanika 1 ja 3) ning „Kaasav aed“(ei ole teada 2025. aasta tegelikud kulud) </a:t>
            </a:r>
          </a:p>
          <a:p>
            <a:pPr marL="0" indent="0">
              <a:buNone/>
            </a:pPr>
            <a:endParaRPr lang="et-EE" sz="2400" dirty="0"/>
          </a:p>
          <a:p>
            <a:pPr marL="0" indent="0">
              <a:buNone/>
            </a:pPr>
            <a:endParaRPr lang="et-EE" sz="2400" dirty="0"/>
          </a:p>
          <a:p>
            <a:pPr marL="0" indent="0">
              <a:buNone/>
            </a:pPr>
            <a:endParaRPr lang="et-EE" sz="2400" dirty="0"/>
          </a:p>
          <a:p>
            <a:endParaRPr lang="et-EE" sz="3200" dirty="0"/>
          </a:p>
        </p:txBody>
      </p:sp>
      <p:pic>
        <p:nvPicPr>
          <p:cNvPr id="4" name="Pilt 3" descr="Pilt, millel on kujutatud puuvili, lõikepildid, joonisfilm&#10;&#10;Kirjeldus on genereeritud automaatselt">
            <a:extLst>
              <a:ext uri="{FF2B5EF4-FFF2-40B4-BE49-F238E27FC236}">
                <a16:creationId xmlns:a16="http://schemas.microsoft.com/office/drawing/2014/main" id="{BEA7B732-8A94-D8FB-1CB4-56D3AABC0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7281" y="6041362"/>
            <a:ext cx="641750" cy="679578"/>
          </a:xfrm>
          <a:prstGeom prst="rect">
            <a:avLst/>
          </a:prstGeom>
        </p:spPr>
      </p:pic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8B6434C6-C1E9-888A-715B-17F694513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12.01.2026</a:t>
            </a:r>
            <a:endParaRPr lang="en-US" dirty="0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0F63757F-2449-00A3-D9F8-2F2094752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296464"/>
      </p:ext>
    </p:extLst>
  </p:cSld>
  <p:clrMapOvr>
    <a:masterClrMapping/>
  </p:clrMapOvr>
</p:sld>
</file>

<file path=ppt/theme/theme1.xml><?xml version="1.0" encoding="utf-8"?>
<a:theme xmlns:a="http://schemas.openxmlformats.org/drawingml/2006/main" name="Tahk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932</TotalTime>
  <Words>1850</Words>
  <Application>Microsoft Office PowerPoint</Application>
  <PresentationFormat>Laiekraan</PresentationFormat>
  <Paragraphs>430</Paragraphs>
  <Slides>24</Slides>
  <Notes>0</Notes>
  <HiddenSlides>0</HiddenSlides>
  <MMClips>0</MMClips>
  <ScaleCrop>false</ScaleCrop>
  <HeadingPairs>
    <vt:vector size="6" baseType="variant">
      <vt:variant>
        <vt:lpstr>Kasutatud fondid</vt:lpstr>
      </vt:variant>
      <vt:variant>
        <vt:i4>7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24</vt:i4>
      </vt:variant>
    </vt:vector>
  </HeadingPairs>
  <TitlesOfParts>
    <vt:vector size="32" baseType="lpstr">
      <vt:lpstr>Aptos</vt:lpstr>
      <vt:lpstr>Arial</vt:lpstr>
      <vt:lpstr>Calibri</vt:lpstr>
      <vt:lpstr>Times New Roman</vt:lpstr>
      <vt:lpstr>Trebuchet MS</vt:lpstr>
      <vt:lpstr>Wingdings</vt:lpstr>
      <vt:lpstr>Wingdings 3</vt:lpstr>
      <vt:lpstr>Tahk</vt:lpstr>
      <vt:lpstr>2026. AASTA EELARVE </vt:lpstr>
      <vt:lpstr>Kus oleme? Ehk meie finantsolukorra indeks </vt:lpstr>
      <vt:lpstr>Millest oleme lähtunud: </vt:lpstr>
      <vt:lpstr>Eelarve koostamine ja sisu</vt:lpstr>
      <vt:lpstr>Eelarve eelnõu kogumaht on      26 447 754 eurot </vt:lpstr>
      <vt:lpstr>TULUD Põhitegevuse tulud –  23 783 798 eurot Investeeringutulud –  953 956 eurot Kohustuste võtmine – 1 740 000 eurot</vt:lpstr>
      <vt:lpstr>KULUD </vt:lpstr>
      <vt:lpstr>Eelarves on arvestatud</vt:lpstr>
      <vt:lpstr>Eelarves ei ole arvestatud</vt:lpstr>
      <vt:lpstr>EELARVE ÜLESEHITUS </vt:lpstr>
      <vt:lpstr>TULUMAKS</vt:lpstr>
      <vt:lpstr>MAAMAKS</vt:lpstr>
      <vt:lpstr>TOETUSFONDI JAGUNEMINE </vt:lpstr>
      <vt:lpstr>PÕHITEGEVUSE KULUD </vt:lpstr>
      <vt:lpstr>PÕHITEGEVUSE KULUD </vt:lpstr>
      <vt:lpstr>INVESTEERIMISKULUD </vt:lpstr>
      <vt:lpstr>FINANTSEERIMISKULUD </vt:lpstr>
      <vt:lpstr>TÄIENDAV INFO </vt:lpstr>
      <vt:lpstr>KÜSIMUSED KOMISJONIDES</vt:lpstr>
      <vt:lpstr>KÜSIMUSED KOMISJONIDES (2)</vt:lpstr>
      <vt:lpstr>Laenuraha kasutamine</vt:lpstr>
      <vt:lpstr>MUUDATUSETTEPANEKUD</vt:lpstr>
      <vt:lpstr>Soovin tänada kõiki hallatavate asutuste juhte ning vallavalitsuse ametnikke, kes eelarve eelnõu koostamisse panustasid! Aitäh Teile!</vt:lpstr>
      <vt:lpstr>Aitäh kuulamast! Palun küsimused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Türi Municipality</dc:title>
  <dc:creator>Merle Rüütel</dc:creator>
  <cp:lastModifiedBy>Aime Roosioja</cp:lastModifiedBy>
  <cp:revision>11</cp:revision>
  <dcterms:created xsi:type="dcterms:W3CDTF">2018-09-25T05:57:51Z</dcterms:created>
  <dcterms:modified xsi:type="dcterms:W3CDTF">2026-01-20T09:41:46Z</dcterms:modified>
</cp:coreProperties>
</file>